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22"/>
  </p:notesMasterIdLst>
  <p:sldIdLst>
    <p:sldId id="256" r:id="rId2"/>
    <p:sldId id="260" r:id="rId3"/>
    <p:sldId id="349" r:id="rId4"/>
    <p:sldId id="352" r:id="rId5"/>
    <p:sldId id="354" r:id="rId6"/>
    <p:sldId id="357" r:id="rId7"/>
    <p:sldId id="358" r:id="rId8"/>
    <p:sldId id="360" r:id="rId9"/>
    <p:sldId id="363" r:id="rId10"/>
    <p:sldId id="364" r:id="rId11"/>
    <p:sldId id="366" r:id="rId12"/>
    <p:sldId id="367" r:id="rId13"/>
    <p:sldId id="368" r:id="rId14"/>
    <p:sldId id="369" r:id="rId15"/>
    <p:sldId id="351" r:id="rId16"/>
    <p:sldId id="359" r:id="rId17"/>
    <p:sldId id="355" r:id="rId18"/>
    <p:sldId id="356" r:id="rId19"/>
    <p:sldId id="361" r:id="rId20"/>
    <p:sldId id="36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3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FB51AA-631D-4702-933F-6766BB5A9C29}" type="datetimeFigureOut">
              <a:rPr lang="en-ZA" smtClean="0"/>
              <a:t>2025/03/18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EE089-6903-4401-9EDB-A14DB78586A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0797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1617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115889"/>
            <a:ext cx="5410200" cy="2233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0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37720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00710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11796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0" y="1676400"/>
            <a:ext cx="4572000" cy="4343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724400" y="1676400"/>
            <a:ext cx="4419600" cy="43434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2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2093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0" y="1676400"/>
            <a:ext cx="4724400" cy="4572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38728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0" y="1676400"/>
            <a:ext cx="4572000" cy="43434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2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755776" y="1676400"/>
            <a:ext cx="4419600" cy="4343400"/>
          </a:xfrm>
          <a:noFill/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57200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0" y="1556792"/>
            <a:ext cx="3419475" cy="4968551"/>
          </a:xfrm>
          <a:solidFill>
            <a:schemeClr val="tx2"/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3275856" y="1916832"/>
            <a:ext cx="3167757" cy="494116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3"/>
          </p:nvPr>
        </p:nvSpPr>
        <p:spPr>
          <a:xfrm>
            <a:off x="6372201" y="1412777"/>
            <a:ext cx="2771800" cy="489654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898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3200400" y="1676400"/>
            <a:ext cx="2590800" cy="23622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57200" y="1676400"/>
            <a:ext cx="2667000" cy="411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3276600" y="4114800"/>
            <a:ext cx="5181600" cy="167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943600" y="1676400"/>
            <a:ext cx="2438400" cy="23622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1634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3200400" y="1676400"/>
            <a:ext cx="2590800" cy="2362200"/>
          </a:xfrm>
          <a:solidFill>
            <a:schemeClr val="tx2">
              <a:lumMod val="75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57200" y="1676400"/>
            <a:ext cx="2667000" cy="4114800"/>
          </a:xfrm>
          <a:solidFill>
            <a:schemeClr val="tx2">
              <a:lumMod val="50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3276600" y="4114800"/>
            <a:ext cx="5181600" cy="1676400"/>
          </a:xfrm>
          <a:solidFill>
            <a:schemeClr val="accent1">
              <a:lumMod val="50000"/>
            </a:schemeClr>
          </a:solidFill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943600" y="1676400"/>
            <a:ext cx="2438400" cy="23622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44596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51451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34503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623937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70614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438229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32246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AE36E8-C8A6-4719-A746-6069C0A5AEAB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03329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6A9238-D06E-489F-A6B0-4BF45578CBC6}" type="datetimeFigureOut">
              <a:rPr lang="en-ZA" smtClean="0"/>
              <a:t>2025/03/18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457200" y="1600200"/>
            <a:ext cx="4343400" cy="4572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14724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46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720CC1D-54F5-4F3F-A067-213EF316DB7F}" type="slidenum">
              <a:rPr lang="en-ZA" smtClean="0"/>
              <a:t>‹#›</a:t>
            </a:fld>
            <a:endParaRPr lang="en-ZA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0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228699"/>
            <a:ext cx="1524000" cy="629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3977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  <p:sldLayoutId id="2147483799" r:id="rId18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Cambria" pitchFamily="18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9pPr>
    </p:titleStyle>
    <p:bodyStyle>
      <a:lvl1pPr marL="228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92100" algn="l" rtl="0" eaLnBrk="1" fontAlgn="base" hangingPunct="1">
        <a:spcBef>
          <a:spcPct val="20000"/>
        </a:spcBef>
        <a:spcAft>
          <a:spcPct val="0"/>
        </a:spcAft>
        <a:buSzPct val="85000"/>
        <a:buFont typeface="Wingdings" pitchFamily="2" charset="2"/>
        <a:buChar char="Ø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65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977900" indent="-292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651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/>
              <a:t>Green Industrialisation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2259106"/>
          </a:xfrm>
        </p:spPr>
        <p:txBody>
          <a:bodyPr>
            <a:normAutofit/>
          </a:bodyPr>
          <a:lstStyle/>
          <a:p>
            <a:r>
              <a:rPr lang="en-US" dirty="0"/>
              <a:t>Development Dialogue</a:t>
            </a:r>
          </a:p>
          <a:p>
            <a:endParaRPr lang="en-ZA" dirty="0"/>
          </a:p>
          <a:p>
            <a:r>
              <a:rPr lang="en-ZA" sz="2600" dirty="0">
                <a:solidFill>
                  <a:schemeClr val="tx1"/>
                </a:solidFill>
              </a:rPr>
              <a:t>Gaylor Montmasson-Clair &amp; Muhammed Patel</a:t>
            </a:r>
          </a:p>
          <a:p>
            <a:r>
              <a:rPr lang="en-ZA" sz="2600" dirty="0">
                <a:solidFill>
                  <a:schemeClr val="tx1"/>
                </a:solidFill>
              </a:rPr>
              <a:t>March 2025</a:t>
            </a:r>
          </a:p>
        </p:txBody>
      </p:sp>
    </p:spTree>
    <p:extLst>
      <p:ext uri="{BB962C8B-B14F-4D97-AF65-F5344CB8AC3E}">
        <p14:creationId xmlns:p14="http://schemas.microsoft.com/office/powerpoint/2010/main" val="1668499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Overview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457200" y="1417639"/>
            <a:ext cx="8229600" cy="4705256"/>
          </a:xfrm>
        </p:spPr>
        <p:txBody>
          <a:bodyPr>
            <a:normAutofit fontScale="85000" lnSpcReduction="10000"/>
          </a:bodyPr>
          <a:lstStyle/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A global transition to low-carbon development pathways is underway </a:t>
            </a:r>
          </a:p>
          <a:p>
            <a:pPr lvl="2"/>
            <a:r>
              <a:rPr lang="en-ZA" dirty="0"/>
              <a:t>Initially driven by climate imperative, </a:t>
            </a:r>
            <a:r>
              <a:rPr lang="en-ZA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policy and the urgency of climate action to mitigate GHG emissions</a:t>
            </a:r>
          </a:p>
          <a:p>
            <a:pPr lvl="2"/>
            <a:r>
              <a:rPr lang="en-ZA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The transition is increasingly driven by market forces, as ‘</a:t>
            </a:r>
            <a:r>
              <a:rPr lang="en-ZA" dirty="0" err="1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greentech</a:t>
            </a:r>
            <a:r>
              <a:rPr lang="en-ZA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’ become more competitive</a:t>
            </a:r>
          </a:p>
          <a:p>
            <a:pPr lvl="2"/>
            <a:endParaRPr lang="en-ZA" dirty="0"/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These dynamics require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South Africa to adapt and respond, capitalising on opportunities</a:t>
            </a:r>
          </a:p>
          <a:p>
            <a:pPr lvl="2"/>
            <a:r>
              <a:rPr lang="en-ZA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SA should protect domestic interests, particularly to ensure a JT, enhance economic and population resilience to (climate) shocks. </a:t>
            </a:r>
          </a:p>
          <a:p>
            <a:pPr lvl="2"/>
            <a:r>
              <a:rPr lang="en-ZA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SA must also secure its role in the global economy through increasing green competitiveness</a:t>
            </a:r>
          </a:p>
          <a:p>
            <a:pPr marL="520700" lvl="2" indent="0">
              <a:buNone/>
            </a:pPr>
            <a:endParaRPr lang="en-ZA" dirty="0"/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Balancing act: a) maximize the benefits of the transition, b) minimize the transition risks, and c) manage short-term trade-offs and threats in line with domestic capabilities.</a:t>
            </a:r>
          </a:p>
          <a:p>
            <a:pPr lvl="1"/>
            <a:endParaRPr lang="en-ZA" sz="1800" dirty="0">
              <a:latin typeface="Calibri" panose="020F0502020204030204" pitchFamily="34" charset="0"/>
            </a:endParaRP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SA is highly integrated into the global political economy and has committed to achieving the Paris Agreement</a:t>
            </a:r>
          </a:p>
          <a:p>
            <a:pPr marL="228600" lvl="1" indent="0">
              <a:buNone/>
            </a:pPr>
            <a:endParaRPr lang="en-ZA" sz="1800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The country is also facing significant biophysical and transition impacts, from increased droughts, flooding and temperatures to the phase-out of the use of coal or internal combustion engines</a:t>
            </a:r>
            <a:endParaRPr lang="en-ZA" dirty="0"/>
          </a:p>
          <a:p>
            <a:pPr lvl="1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46251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Transition context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4C9F6-57A5-F067-BB41-102CC03FB9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398" y="1676400"/>
            <a:ext cx="4419601" cy="4343400"/>
          </a:xfrm>
        </p:spPr>
        <p:txBody>
          <a:bodyPr>
            <a:normAutofit fontScale="85000" lnSpcReduction="10000"/>
          </a:bodyPr>
          <a:lstStyle/>
          <a:p>
            <a:r>
              <a:rPr lang="en-ZA" dirty="0"/>
              <a:t>Growing pressure to decarbonise is interpreted differently by stakeholders - </a:t>
            </a:r>
            <a:r>
              <a:rPr lang="en-US" dirty="0"/>
              <a:t> some resistance from countries, firms and individuals threatened by the transition, (e.g. fossil fuel industry)</a:t>
            </a:r>
          </a:p>
          <a:p>
            <a:endParaRPr lang="en-US" dirty="0"/>
          </a:p>
          <a:p>
            <a:r>
              <a:rPr lang="en-ZA" dirty="0"/>
              <a:t>Dominant emitters are not shifting rapidly enough and emissions inequality </a:t>
            </a:r>
          </a:p>
          <a:p>
            <a:pPr lvl="1"/>
            <a:r>
              <a:rPr lang="en-ZA" dirty="0"/>
              <a:t>The USA, the EU and China have accounted for 60% of emissions vs 3% for Africa </a:t>
            </a:r>
          </a:p>
          <a:p>
            <a:pPr lvl="1"/>
            <a:r>
              <a:rPr lang="en-ZA" dirty="0"/>
              <a:t>The richest 1% of humanity is responsible for more GHG emissions than the poorest 66%</a:t>
            </a:r>
          </a:p>
          <a:p>
            <a:pPr lvl="1"/>
            <a:r>
              <a:rPr lang="en-ZA" dirty="0"/>
              <a:t>These tensions are anticipated to grow</a:t>
            </a:r>
          </a:p>
          <a:p>
            <a:endParaRPr lang="en-ZA" dirty="0"/>
          </a:p>
          <a:p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Climate impacts are set to exacerbate poverty in the Global South, especially in Africa. 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While Africa is only responsible for a marginal GHG emissions, it faces direct climate impacts that put large numbers of people and economic activities in jeopardy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6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</a:t>
            </a:r>
            <a:r>
              <a:rPr lang="en-ZA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ising temperatures, extreme weather events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Extremely low levels of resilience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6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</a:t>
            </a:r>
            <a:r>
              <a:rPr lang="en-ZA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nadequacy of support from the Global North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 the local level, vulnerable communities and businesses, unlike high-income households and large corporations, are similarly unable to withstand and/or adapt to external (climate) shocks</a:t>
            </a:r>
            <a:endParaRPr lang="en-ZA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167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Driving inequality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4C9F6-57A5-F067-BB41-102CC03FB9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ZA" dirty="0"/>
              <a:t>Inequality is anticipated to rise in an un-managed transition with </a:t>
            </a:r>
            <a:r>
              <a:rPr lang="en-US" dirty="0"/>
              <a:t>offensive-defensive policy by global powers, closing the gap for African economies to tap into green transition opportunities and re-shaping geopolitics and global value chains </a:t>
            </a:r>
          </a:p>
          <a:p>
            <a:pPr lvl="1"/>
            <a:r>
              <a:rPr lang="en-ZA" dirty="0"/>
              <a:t>Green Industrial Policy (e.g. US Inflation Reduction Act, EU Green Deal Industrial Plan)</a:t>
            </a:r>
          </a:p>
          <a:p>
            <a:pPr lvl="1"/>
            <a:r>
              <a:rPr lang="en-US" dirty="0"/>
              <a:t>Locking in intellectual property (through patents)</a:t>
            </a:r>
          </a:p>
          <a:p>
            <a:pPr lvl="1"/>
            <a:r>
              <a:rPr lang="en-US" dirty="0"/>
              <a:t>Securing critical minerals</a:t>
            </a:r>
          </a:p>
          <a:p>
            <a:pPr lvl="1"/>
            <a:r>
              <a:rPr lang="en-US" dirty="0"/>
              <a:t>Green protectionism (e.g. CBAM) </a:t>
            </a:r>
          </a:p>
          <a:p>
            <a:endParaRPr lang="en-US" dirty="0"/>
          </a:p>
          <a:p>
            <a:r>
              <a:rPr lang="en-US" dirty="0"/>
              <a:t>Transition impacts linked to shifts in policy, trade patterns, and technology are leading to many economic activities radically transforming or declining. </a:t>
            </a:r>
          </a:p>
          <a:p>
            <a:endParaRPr lang="en-US" dirty="0"/>
          </a:p>
          <a:p>
            <a:r>
              <a:rPr lang="en-US" dirty="0"/>
              <a:t>This is putting substantial pressure on people, businesses and communities relying on such activities, many of whom have low levels of resilience to shocks </a:t>
            </a:r>
            <a:endParaRPr lang="en-ZA" dirty="0"/>
          </a:p>
          <a:p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result are calls for a JT, within national economies as well as between countries, to support vulnerable stakeholders 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UNFCCC initiated a JT Work Programme at COP27 in 2022. 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Global North nations have struck Just Energy Transition Partnerships (JETPs) with many low- and middle-income countries to direct financial support to JT activities. 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Many countries, like South Africa, have put significant emphasis domestically on the imperative of a just transition, particularly in the coal value chain. </a:t>
            </a:r>
            <a:endParaRPr lang="en-ZA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900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Domestic context assessment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4C9F6-57A5-F067-BB41-102CC03FB9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ZA" dirty="0"/>
              <a:t>South Africa faces a unique set of challenges</a:t>
            </a: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MEC supported by cheap, highly polluting, coal-based electricity and energy-intensive industries</a:t>
            </a: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high levels of poverty, inequality and unemployment based on a </a:t>
            </a:r>
            <a:r>
              <a:rPr lang="en-US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legacy of historically-skewed economic participation has entrenched </a:t>
            </a:r>
            <a:endParaRPr lang="en-ZA" dirty="0"/>
          </a:p>
          <a:p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1676400"/>
            <a:ext cx="4572000" cy="4343400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South Africa’s emissions profile results from coal-reliance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Most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 of SA’s electricity still originates from coal-fired power plants which sets a carbon-intensive base for manufacturing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Coal also feeds the production of liquid fuels and petrochemicals through Sasol’s Coal-to-Liquid process, and steel making and cement production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industries (e.g. Aluminium) have developed on the back of historically cheap electricity</a:t>
            </a:r>
            <a:endParaRPr lang="en-ZA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751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Domestic context assessment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4C9F6-57A5-F067-BB41-102CC03FB9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ZA" dirty="0"/>
              <a:t>Some efficiency but still energy-intensive</a:t>
            </a: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Rises in energy efficiency have been driven in part by rising electricity tariffs </a:t>
            </a: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Economy remains energy-intensive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</a:rPr>
              <a:t>For e.g.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low numbers of ISO 50 001 (energy management) certifications in the country </a:t>
            </a:r>
          </a:p>
          <a:p>
            <a:pPr lvl="1"/>
            <a:endParaRPr lang="en-ZA" sz="1800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r>
              <a:rPr lang="en-ZA" dirty="0"/>
              <a:t>Emissions are concentrated</a:t>
            </a:r>
          </a:p>
          <a:p>
            <a:pPr lvl="1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Eskom (39%) and Sasol (14%) dominate the emissions landscape, followed by companies in mining, cement, metals and forestry (ArcelorMittal ranks 3</a:t>
            </a:r>
            <a:r>
              <a:rPr lang="en-ZA" sz="1800" baseline="300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rd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 (&lt; 3%))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M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ost firms are reliant on such core companies for their energy and other key inputs </a:t>
            </a:r>
          </a:p>
          <a:p>
            <a:pPr lvl="1"/>
            <a:endParaRPr lang="en-ZA" dirty="0"/>
          </a:p>
          <a:p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1676400"/>
            <a:ext cx="4572000" cy="4343400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Transport modes also align with a given emissions profile</a:t>
            </a:r>
            <a:endParaRPr lang="en-ZA" sz="18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Domestic transport heavily oriented towards road transport with associated costs (high emissions intensity + road externalities) </a:t>
            </a:r>
            <a:endParaRPr lang="en-ZA" sz="1800" dirty="0">
              <a:effectLst/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Despite sizeable rail capacity, this mode is underutilised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International tourism relies on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depends on carbon-intensive long-haul aviation</a:t>
            </a:r>
            <a:endParaRPr lang="en-ZA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449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Domestic context assessment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4C9F6-57A5-F067-BB41-102CC03FB9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ZA" dirty="0"/>
              <a:t>Why does this matter? 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Carbon imbibed into production and exports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SA is a leading exporter of carbon which places us at risk for climate and trade policy in key trade partners (e.g. CBAM)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Proximal VCs at threat include iron and steel, aluminium with challenges for domestic VCs to pivot</a:t>
            </a:r>
          </a:p>
          <a:p>
            <a:pPr lvl="1"/>
            <a:r>
              <a:rPr lang="en-ZA" sz="180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Shift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to ‘</a:t>
            </a:r>
            <a:r>
              <a:rPr lang="en-ZA" sz="1800" dirty="0" err="1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greentech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’ will also impact numerous other industries, e.g. automotive and liquid fuel VCs or agricultural VCs (fossil fuel-based chemical fertilisers) </a:t>
            </a:r>
            <a:endParaRPr lang="en-ZA" sz="1600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lvl="1"/>
            <a:endParaRPr lang="en-ZA" dirty="0"/>
          </a:p>
          <a:p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1676400"/>
            <a:ext cx="4572000" cy="4343400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n-ZA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This also leads to employment vulnerabilities in key VCs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400" dirty="0">
                <a:latin typeface="Calibri" panose="020F0502020204030204" pitchFamily="34" charset="0"/>
                <a:ea typeface="Aptos" panose="020B0004020202020204" pitchFamily="34" charset="0"/>
              </a:rPr>
              <a:t>C</a:t>
            </a:r>
            <a:r>
              <a:rPr lang="en-ZA" sz="14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oal VC directly supports over 150 000 people in mining, power generation, petrochemicals, transport, capital equipment and services (Mpumalanga concentration)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4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About 250 000 mechanics will require re-training and up-skilling to service EVs (~1/3 informally or self-employed)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4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Petrol stations across the country, with some 140 000 workers, face a slow but almost certain decline in the coming decades 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4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The platinum VC directly employs more than 180 000 people, especially in the North West, is also at risk from the rise of EVs and the decline of catalytic converters</a:t>
            </a:r>
          </a:p>
          <a:p>
            <a:pPr lvl="1" algn="just">
              <a:lnSpc>
                <a:spcPct val="115000"/>
              </a:lnSpc>
              <a:spcAft>
                <a:spcPts val="800"/>
              </a:spcAft>
            </a:pPr>
            <a:r>
              <a:rPr lang="en-ZA" sz="14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The agricultural VC employs ~785 000 people in industrial agriculture, 300 000 in food processing and 80 000 in the production of wine and other alcoholic beverages</a:t>
            </a:r>
            <a:endParaRPr lang="en-ZA" sz="10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82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Green Shoots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4C9F6-57A5-F067-BB41-102CC03FB9D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ZA" dirty="0"/>
              <a:t>SA has initiated a move towards lower carbon production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Increasing focus on sustainability in previous IPAPs (RE and energy decarbonisation), NGP and NDP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More recently, varying emphasis on sustainability in Master Plans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Green Industrialisation features strongly in South Africa’s Just Transition policies (JT Framework, JET-IP)</a:t>
            </a:r>
          </a:p>
          <a:p>
            <a:pPr lvl="1"/>
            <a:r>
              <a:rPr lang="en-ZA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approach has used a mix of taxes, subsidies and regulatory approaches</a:t>
            </a:r>
            <a:endParaRPr lang="en-ZA" sz="1600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lvl="1"/>
            <a:endParaRPr lang="en-ZA" dirty="0"/>
          </a:p>
          <a:p>
            <a:endParaRPr lang="en-Z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1676400"/>
            <a:ext cx="4572000" cy="4343400"/>
          </a:xfrm>
        </p:spPr>
        <p:txBody>
          <a:bodyPr>
            <a:normAutofit fontScale="77500" lnSpcReduction="20000"/>
          </a:bodyPr>
          <a:lstStyle/>
          <a:p>
            <a:r>
              <a:rPr lang="en-ZA" dirty="0"/>
              <a:t>Where are the green shoots?</a:t>
            </a:r>
          </a:p>
          <a:p>
            <a:pPr lvl="1"/>
            <a:r>
              <a:rPr lang="en-ZA" sz="1800" b="1" dirty="0">
                <a:latin typeface="Calibri" panose="020F0502020204030204" pitchFamily="34" charset="0"/>
                <a:ea typeface="Aptos" panose="020B0004020202020204" pitchFamily="34" charset="0"/>
              </a:rPr>
              <a:t>Energy efficiency 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– improvement in the past 20 years – rising electricity tariffs,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12l tax incentive, efficiency standards, appliance labelling, certification and accreditation, research and development (R&amp;D) funding, Demand Side Management programmes and education, information and awareness campaigns</a:t>
            </a:r>
            <a:endParaRPr lang="en-ZA" sz="1800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lvl="1"/>
            <a:r>
              <a:rPr lang="en-ZA" sz="1800" b="1" dirty="0">
                <a:latin typeface="Calibri" panose="020F0502020204030204" pitchFamily="34" charset="0"/>
                <a:ea typeface="Aptos" panose="020B0004020202020204" pitchFamily="34" charset="0"/>
              </a:rPr>
              <a:t>RE rollout 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- ~11GW of RE since 2011 through REIPPPP however challenges around SE criteria (LC), grid capacity. Exemptions since 2021 have opened up private generation significantly - ~7GW of private registrations with NERSA</a:t>
            </a: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A </a:t>
            </a:r>
            <a:r>
              <a:rPr lang="en-ZA" sz="1800" b="1" dirty="0">
                <a:latin typeface="Calibri" panose="020F0502020204030204" pitchFamily="34" charset="0"/>
                <a:ea typeface="Aptos" panose="020B0004020202020204" pitchFamily="34" charset="0"/>
              </a:rPr>
              <a:t>tax incentive 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was also introduced but most households cannot access RE and lack of local content has increased imports</a:t>
            </a:r>
          </a:p>
          <a:p>
            <a:pPr lvl="1"/>
            <a:r>
              <a:rPr lang="en-ZA" sz="1800" b="1" dirty="0">
                <a:latin typeface="Calibri" panose="020F0502020204030204" pitchFamily="34" charset="0"/>
                <a:ea typeface="Aptos" panose="020B0004020202020204" pitchFamily="34" charset="0"/>
              </a:rPr>
              <a:t>Carbon tax + budgets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 – Tax introduced in 2019 with wide coverage but too low to change behaviour (currently ~R190/tonne CO2e) and exemptions lower the rate significantly. The trajectory seems to underperform expectations for emerging markets</a:t>
            </a:r>
            <a:endParaRPr lang="en-ZA" sz="1800" b="1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endParaRPr lang="en-ZA" sz="10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820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Green Shoots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1676400"/>
            <a:ext cx="4572000" cy="4343400"/>
          </a:xfrm>
        </p:spPr>
        <p:txBody>
          <a:bodyPr>
            <a:normAutofit fontScale="92500" lnSpcReduction="10000"/>
          </a:bodyPr>
          <a:lstStyle/>
          <a:p>
            <a:pPr marL="520700" marR="0" lvl="1" indent="-2921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en-ZA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Overarching green industrialisation plan</a:t>
            </a: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lang="en-ZA" sz="1600" dirty="0">
                <a:latin typeface="Calibri" panose="020F0502020204030204" pitchFamily="34" charset="0"/>
                <a:ea typeface="Aptos" panose="020B0004020202020204" pitchFamily="34" charset="0"/>
              </a:rPr>
              <a:t>While a number of cross-cutting industrial policy tools are available, </a:t>
            </a:r>
            <a:r>
              <a:rPr lang="en-US" sz="1600" dirty="0">
                <a:latin typeface="Calibri" panose="020F0502020204030204" pitchFamily="34" charset="0"/>
                <a:ea typeface="Aptos" panose="020B0004020202020204" pitchFamily="34" charset="0"/>
              </a:rPr>
              <a:t>no dedicated policy support for </a:t>
            </a:r>
            <a:r>
              <a:rPr lang="en-US" sz="1600" dirty="0" err="1">
                <a:latin typeface="Calibri" panose="020F0502020204030204" pitchFamily="34" charset="0"/>
                <a:ea typeface="Aptos" panose="020B0004020202020204" pitchFamily="34" charset="0"/>
              </a:rPr>
              <a:t>greentech</a:t>
            </a:r>
            <a:r>
              <a:rPr lang="en-US" sz="1600" dirty="0">
                <a:latin typeface="Calibri" panose="020F0502020204030204" pitchFamily="34" charset="0"/>
                <a:ea typeface="Aptos" panose="020B0004020202020204" pitchFamily="34" charset="0"/>
              </a:rPr>
              <a:t> manufacturing value chains exists</a:t>
            </a: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Some SEZs have actively pursed green strategies to provide a low-carbon business environment and attract manufacturers of green products</a:t>
            </a:r>
          </a:p>
          <a:p>
            <a:pPr marL="393700" lvl="2" indent="0">
              <a:buSzPct val="85000"/>
              <a:buNone/>
              <a:defRPr/>
            </a:pPr>
            <a:endParaRPr kumimoji="0" lang="en-US" sz="1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Aptos" panose="020B0004020202020204" pitchFamily="34" charset="0"/>
              <a:cs typeface="+mn-cs"/>
            </a:endParaRPr>
          </a:p>
          <a:p>
            <a:pPr lvl="1">
              <a:defRPr/>
            </a:pPr>
            <a:r>
              <a:rPr lang="en-US" sz="1800" b="1" dirty="0">
                <a:latin typeface="Calibri" panose="020F0502020204030204" pitchFamily="34" charset="0"/>
                <a:ea typeface="Aptos" panose="020B0004020202020204" pitchFamily="34" charset="0"/>
              </a:rPr>
              <a:t>Demand-side stimulus requires greater focus</a:t>
            </a: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lang="en-ZA" sz="1600" dirty="0">
                <a:latin typeface="Calibri" panose="020F0502020204030204" pitchFamily="34" charset="0"/>
                <a:ea typeface="Aptos" panose="020B0004020202020204" pitchFamily="34" charset="0"/>
              </a:rPr>
              <a:t>Room for tools such as green public procurement and local content in incentives</a:t>
            </a:r>
            <a:endParaRPr lang="en-US" sz="1600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Some SEZs have actively pursed green strategies to provide a low-carbon business environment and attract manufacturers of green products</a:t>
            </a:r>
          </a:p>
          <a:p>
            <a:pPr lvl="2">
              <a:defRPr/>
            </a:pPr>
            <a:endParaRPr kumimoji="0" lang="en-ZA" sz="1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Aptos" panose="020B0004020202020204" pitchFamily="34" charset="0"/>
              <a:cs typeface="+mn-cs"/>
            </a:endParaRP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endParaRPr lang="en-ZA" sz="8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01EBDE-FCB9-4638-09BE-A05C708B62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lvl="1"/>
            <a:r>
              <a:rPr lang="en-ZA" sz="1800" b="1" dirty="0">
                <a:latin typeface="Calibri" panose="020F0502020204030204" pitchFamily="34" charset="0"/>
                <a:ea typeface="Aptos" panose="020B0004020202020204" pitchFamily="34" charset="0"/>
              </a:rPr>
              <a:t>Circular initiatives 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– EPR regulations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driving sustainable end-of-life management. Packaging, electrical and electronic equipment, batteries, oil, paint, lighting, and tyres are covered - include a ban on landfill on tyres and certain plastics.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EPR hampered by constraining legislation (for waste re-use), restricted sectoral coverage, the limited end-of-life management infrastructure (recycling)</a:t>
            </a:r>
          </a:p>
          <a:p>
            <a:pPr lvl="1"/>
            <a:r>
              <a:rPr lang="en-ZA" sz="1800" b="1" dirty="0">
                <a:latin typeface="Calibri" panose="020F0502020204030204" pitchFamily="34" charset="0"/>
              </a:rPr>
              <a:t>Levies</a:t>
            </a:r>
            <a:r>
              <a:rPr lang="en-ZA" sz="1800" dirty="0">
                <a:latin typeface="Calibri" panose="020F0502020204030204" pitchFamily="34" charset="0"/>
              </a:rPr>
              <a:t> – complement EPR including plastics, 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incandescent lightbulbs and motor emissions</a:t>
            </a:r>
            <a:endParaRPr lang="en-ZA" b="1" dirty="0"/>
          </a:p>
        </p:txBody>
      </p:sp>
    </p:spTree>
    <p:extLst>
      <p:ext uri="{BB962C8B-B14F-4D97-AF65-F5344CB8AC3E}">
        <p14:creationId xmlns:p14="http://schemas.microsoft.com/office/powerpoint/2010/main" val="6564487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Green Shoots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7097-FA4E-66BD-4C65-6596B5CEF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0" y="1676400"/>
            <a:ext cx="4572000" cy="4343400"/>
          </a:xfrm>
        </p:spPr>
        <p:txBody>
          <a:bodyPr>
            <a:normAutofit/>
          </a:bodyPr>
          <a:lstStyle/>
          <a:p>
            <a:pPr marL="520700" marR="0" lvl="1" indent="-2921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en-ZA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Targeted sector strategies</a:t>
            </a: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kumimoji="0" lang="en-ZA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Electric vehicles </a:t>
            </a:r>
            <a:r>
              <a:rPr kumimoji="0" lang="en-ZA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- </a:t>
            </a: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some supply-side support for automotive value chains to transition introduced through the APDP</a:t>
            </a: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More action required both on the supply and demand sides, including a targeted EV policy </a:t>
            </a:r>
            <a:r>
              <a:rPr kumimoji="0" lang="en-US" sz="1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programme</a:t>
            </a: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 to maintain the competitiveness of the VC</a:t>
            </a: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lang="en-US" sz="1600" b="1" dirty="0">
                <a:latin typeface="Calibri" panose="020F0502020204030204" pitchFamily="34" charset="0"/>
                <a:ea typeface="Aptos" panose="020B0004020202020204" pitchFamily="34" charset="0"/>
              </a:rPr>
              <a:t>RE</a:t>
            </a:r>
            <a:r>
              <a:rPr lang="en-US" sz="1600" dirty="0">
                <a:latin typeface="Calibri" panose="020F0502020204030204" pitchFamily="34" charset="0"/>
                <a:ea typeface="Aptos" panose="020B0004020202020204" pitchFamily="34" charset="0"/>
              </a:rPr>
              <a:t> – SAREM aims for industrialization of the VC (RE and battery systems) and reduce the import intensity of key inputs (e.g. solar panels, mounting structures)</a:t>
            </a: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Green hydrogen</a:t>
            </a: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Aptos" panose="020B0004020202020204" pitchFamily="34" charset="0"/>
                <a:cs typeface="+mn-cs"/>
              </a:rPr>
              <a:t> – important for hard-to-abate VCs and create a new export commodity, with linkages to iron and steel, aviation, fertilizer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Aptos" panose="020B0004020202020204" pitchFamily="34" charset="0"/>
              <a:cs typeface="+mn-cs"/>
            </a:endParaRP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endParaRPr kumimoji="0" lang="en-ZA" sz="1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Aptos" panose="020B0004020202020204" pitchFamily="34" charset="0"/>
              <a:cs typeface="+mn-cs"/>
            </a:endParaRPr>
          </a:p>
          <a:p>
            <a:pPr lvl="2" indent="-292100">
              <a:buSzPct val="85000"/>
              <a:buFont typeface="Wingdings" pitchFamily="2" charset="2"/>
              <a:buChar char="Ø"/>
              <a:defRPr/>
            </a:pPr>
            <a:endParaRPr lang="en-ZA" sz="8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01EBDE-FCB9-4638-09BE-A05C708B62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lvl="1"/>
            <a:r>
              <a:rPr lang="en-ZA" sz="1800" b="1" dirty="0">
                <a:latin typeface="Calibri" panose="020F0502020204030204" pitchFamily="34" charset="0"/>
                <a:ea typeface="Aptos" panose="020B0004020202020204" pitchFamily="34" charset="0"/>
              </a:rPr>
              <a:t>R&amp;D 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– an important driver of green industrialisation and JT.</a:t>
            </a:r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 R&amp;D expenditure remains &lt; 1.5% of GDP target, at 0.6% in 2020/2021, despite a long-standing tax incentive (Section 11D of the Income Tax Act</a:t>
            </a:r>
          </a:p>
          <a:p>
            <a:pPr marL="228600" lvl="1" indent="0">
              <a:buNone/>
            </a:pPr>
            <a:endParaRPr lang="en-ZA" sz="1800" dirty="0">
              <a:effectLst/>
              <a:latin typeface="Calibri" panose="020F0502020204030204" pitchFamily="34" charset="0"/>
              <a:ea typeface="Aptos" panose="020B0004020202020204" pitchFamily="34" charset="0"/>
            </a:endParaRPr>
          </a:p>
          <a:p>
            <a:pPr lvl="1"/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Development of </a:t>
            </a:r>
            <a:r>
              <a:rPr lang="en-ZA" sz="1800" b="1" dirty="0">
                <a:latin typeface="Calibri" panose="020F0502020204030204" pitchFamily="34" charset="0"/>
                <a:ea typeface="Aptos" panose="020B0004020202020204" pitchFamily="34" charset="0"/>
              </a:rPr>
              <a:t>green skills</a:t>
            </a:r>
            <a:r>
              <a:rPr lang="en-ZA" sz="1800" dirty="0">
                <a:latin typeface="Calibri" panose="020F0502020204030204" pitchFamily="34" charset="0"/>
                <a:ea typeface="Aptos" panose="020B0004020202020204" pitchFamily="34" charset="0"/>
              </a:rPr>
              <a:t> remains limited and global competition for skills. However strong emphasis through the development of some VCs (e.g. green H2)</a:t>
            </a:r>
            <a:endParaRPr lang="en-ZA" sz="1800" b="1" dirty="0">
              <a:effectLst/>
              <a:latin typeface="Calibri" panose="020F0502020204030204" pitchFamily="34" charset="0"/>
              <a:ea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177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Areas for policy focus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6E4B341-F319-2F9C-5240-76F2D09C8DE8}"/>
              </a:ext>
            </a:extLst>
          </p:cNvPr>
          <p:cNvSpPr/>
          <p:nvPr/>
        </p:nvSpPr>
        <p:spPr>
          <a:xfrm>
            <a:off x="1228165" y="1730188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Strategy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02B9F1-D606-44DA-014B-2CBE73DF1724}"/>
              </a:ext>
            </a:extLst>
          </p:cNvPr>
          <p:cNvSpPr txBox="1"/>
          <p:nvPr/>
        </p:nvSpPr>
        <p:spPr>
          <a:xfrm>
            <a:off x="3146612" y="1730188"/>
            <a:ext cx="554018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Review of all existing masterplans for green industrialization focus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Fast-track implementation of existing plans (e.g. SAREM, EV White Paper) and complete additional ones (e.g. Water and Sanitation Industry Masterplan, Critical Minerals Masterplan) with relevant departments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ZA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C73244-3B69-FED7-C796-6628668B7E2C}"/>
              </a:ext>
            </a:extLst>
          </p:cNvPr>
          <p:cNvSpPr/>
          <p:nvPr/>
        </p:nvSpPr>
        <p:spPr>
          <a:xfrm>
            <a:off x="1228165" y="3576847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Industrial finance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BDCAC4-5890-8FF9-DA3A-8306A75D78A3}"/>
              </a:ext>
            </a:extLst>
          </p:cNvPr>
          <p:cNvSpPr txBox="1"/>
          <p:nvPr/>
        </p:nvSpPr>
        <p:spPr>
          <a:xfrm>
            <a:off x="3209365" y="3576847"/>
            <a:ext cx="5540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16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Phase out fossil fuel subsidies and direct funding to ‘green’ industrial policy tools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Ring-fencing revenues from taxes and levies for use in green </a:t>
            </a:r>
            <a:r>
              <a:rPr lang="en-US" sz="1600" dirty="0" err="1"/>
              <a:t>industrialisation</a:t>
            </a:r>
            <a:r>
              <a:rPr lang="en-US" sz="1600" dirty="0"/>
              <a:t>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ZA" sz="16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A4C3AA5-B86B-AF3E-C6F2-17B7D0206F92}"/>
              </a:ext>
            </a:extLst>
          </p:cNvPr>
          <p:cNvSpPr/>
          <p:nvPr/>
        </p:nvSpPr>
        <p:spPr>
          <a:xfrm>
            <a:off x="1228165" y="5244211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Procurement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6A595F-7380-AEF2-93C9-E94BD759463A}"/>
              </a:ext>
            </a:extLst>
          </p:cNvPr>
          <p:cNvSpPr txBox="1"/>
          <p:nvPr/>
        </p:nvSpPr>
        <p:spPr>
          <a:xfrm>
            <a:off x="3209365" y="5172493"/>
            <a:ext cx="5540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Draft green procurement policy and initiate trial period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Include </a:t>
            </a:r>
            <a:r>
              <a:rPr lang="en-US" sz="1600" dirty="0" err="1"/>
              <a:t>localisation</a:t>
            </a:r>
            <a:r>
              <a:rPr lang="en-US" sz="1600" dirty="0"/>
              <a:t> conditions in line with the Preferential Procurement Act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Launch consumer awareness campaigns targeting       corporate and individual markets</a:t>
            </a:r>
            <a:endParaRPr lang="en-ZA" sz="1600" dirty="0"/>
          </a:p>
        </p:txBody>
      </p:sp>
    </p:spTree>
    <p:extLst>
      <p:ext uri="{BB962C8B-B14F-4D97-AF65-F5344CB8AC3E}">
        <p14:creationId xmlns:p14="http://schemas.microsoft.com/office/powerpoint/2010/main" val="12669758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Areas for policy focus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6E4B341-F319-2F9C-5240-76F2D09C8DE8}"/>
              </a:ext>
            </a:extLst>
          </p:cNvPr>
          <p:cNvSpPr/>
          <p:nvPr/>
        </p:nvSpPr>
        <p:spPr>
          <a:xfrm>
            <a:off x="1228165" y="1730188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Carbon pricing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02B9F1-D606-44DA-014B-2CBE73DF1724}"/>
              </a:ext>
            </a:extLst>
          </p:cNvPr>
          <p:cNvSpPr txBox="1"/>
          <p:nvPr/>
        </p:nvSpPr>
        <p:spPr>
          <a:xfrm>
            <a:off x="3209365" y="1778040"/>
            <a:ext cx="55401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Progressive increase in carbon pricing in line with global norms and </a:t>
            </a:r>
            <a:r>
              <a:rPr lang="en-US" sz="1600" dirty="0" err="1"/>
              <a:t>decarbonisation</a:t>
            </a:r>
            <a:r>
              <a:rPr lang="en-US" sz="1600" dirty="0"/>
              <a:t> imperatives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Consider flexible designs that would retain proceeds in South Africa</a:t>
            </a:r>
            <a:endParaRPr lang="en-ZA" sz="16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C73244-3B69-FED7-C796-6628668B7E2C}"/>
              </a:ext>
            </a:extLst>
          </p:cNvPr>
          <p:cNvSpPr/>
          <p:nvPr/>
        </p:nvSpPr>
        <p:spPr>
          <a:xfrm>
            <a:off x="1228165" y="3576847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Standards/ certification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BDCAC4-5890-8FF9-DA3A-8306A75D78A3}"/>
              </a:ext>
            </a:extLst>
          </p:cNvPr>
          <p:cNvSpPr txBox="1"/>
          <p:nvPr/>
        </p:nvSpPr>
        <p:spPr>
          <a:xfrm>
            <a:off x="3209365" y="3397552"/>
            <a:ext cx="55401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1600" dirty="0"/>
              <a:t>NRCS to introduce mandatory standards and increase capacity of SARS to police and enforce them to limit sub-standard imports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/>
              <a:t>Finalise</a:t>
            </a:r>
            <a:r>
              <a:rPr lang="en-US" sz="1600" dirty="0"/>
              <a:t> regulations and implementation frameworks (e.g. biofuels, cleaner fuels)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Bolster support for certification (e.g. ISO 14 001 and 50 001)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A4C3AA5-B86B-AF3E-C6F2-17B7D0206F92}"/>
              </a:ext>
            </a:extLst>
          </p:cNvPr>
          <p:cNvSpPr/>
          <p:nvPr/>
        </p:nvSpPr>
        <p:spPr>
          <a:xfrm>
            <a:off x="1228165" y="5244211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Trade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6A595F-7380-AEF2-93C9-E94BD759463A}"/>
              </a:ext>
            </a:extLst>
          </p:cNvPr>
          <p:cNvSpPr txBox="1"/>
          <p:nvPr/>
        </p:nvSpPr>
        <p:spPr>
          <a:xfrm>
            <a:off x="3209365" y="5172493"/>
            <a:ext cx="55401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Conclude ongoing ITAC investigation into RE and battery value chains and i</a:t>
            </a:r>
            <a:r>
              <a:rPr lang="en-US" sz="1600" dirty="0"/>
              <a:t>nitiate new investigations as necessary (e.g. BEVs)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Streamline process for tariff application and review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Engage secretariats (e.g. </a:t>
            </a:r>
            <a:r>
              <a:rPr lang="en-US" sz="1600" dirty="0" err="1"/>
              <a:t>AfCFTA</a:t>
            </a:r>
            <a:r>
              <a:rPr lang="en-US" sz="1600" dirty="0"/>
              <a:t>) to map                                 global demand for sustainable goods and services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ZA" sz="1600" dirty="0"/>
          </a:p>
        </p:txBody>
      </p:sp>
    </p:spTree>
    <p:extLst>
      <p:ext uri="{BB962C8B-B14F-4D97-AF65-F5344CB8AC3E}">
        <p14:creationId xmlns:p14="http://schemas.microsoft.com/office/powerpoint/2010/main" val="861822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Areas for policy focus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6E4B341-F319-2F9C-5240-76F2D09C8DE8}"/>
              </a:ext>
            </a:extLst>
          </p:cNvPr>
          <p:cNvSpPr/>
          <p:nvPr/>
        </p:nvSpPr>
        <p:spPr>
          <a:xfrm>
            <a:off x="1228165" y="1730188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Energy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02B9F1-D606-44DA-014B-2CBE73DF1724}"/>
              </a:ext>
            </a:extLst>
          </p:cNvPr>
          <p:cNvSpPr txBox="1"/>
          <p:nvPr/>
        </p:nvSpPr>
        <p:spPr>
          <a:xfrm>
            <a:off x="3209365" y="1778040"/>
            <a:ext cx="5540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Fast-track public procurement of RE/BESS, along with the transmission rollout, curtailment framework and the market infrastructure (e.g. trading and wheeling)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Design and implement a standard, nationwide SSEG framework at the municipal/Eskom level</a:t>
            </a:r>
            <a:endParaRPr lang="en-ZA" sz="16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C73244-3B69-FED7-C796-6628668B7E2C}"/>
              </a:ext>
            </a:extLst>
          </p:cNvPr>
          <p:cNvSpPr/>
          <p:nvPr/>
        </p:nvSpPr>
        <p:spPr>
          <a:xfrm>
            <a:off x="1228165" y="3576847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Transport 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BDCAC4-5890-8FF9-DA3A-8306A75D78A3}"/>
              </a:ext>
            </a:extLst>
          </p:cNvPr>
          <p:cNvSpPr txBox="1"/>
          <p:nvPr/>
        </p:nvSpPr>
        <p:spPr>
          <a:xfrm>
            <a:off x="3209365" y="3540987"/>
            <a:ext cx="5540188" cy="1253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ZA" sz="1600" dirty="0"/>
              <a:t>Fast-track implementation of the Roadmap for the Freight Logistics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1600" dirty="0"/>
              <a:t>System in South Africa, especially in terms of road-to-rail modal shift</a:t>
            </a:r>
            <a:endParaRPr lang="en-US" sz="16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A4C3AA5-B86B-AF3E-C6F2-17B7D0206F92}"/>
              </a:ext>
            </a:extLst>
          </p:cNvPr>
          <p:cNvSpPr/>
          <p:nvPr/>
        </p:nvSpPr>
        <p:spPr>
          <a:xfrm>
            <a:off x="1228165" y="5244211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Waste Management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6A595F-7380-AEF2-93C9-E94BD759463A}"/>
              </a:ext>
            </a:extLst>
          </p:cNvPr>
          <p:cNvSpPr txBox="1"/>
          <p:nvPr/>
        </p:nvSpPr>
        <p:spPr>
          <a:xfrm>
            <a:off x="3209365" y="5172493"/>
            <a:ext cx="55401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Review waste material classifications for sustainable materials that face barriers and/or are incorrectly classified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Enforcement of EPR regulations and consideration of major categories of waste beyond current categories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Streamline licensing and permitting to reduce time              and other costs, encouraging investment.</a:t>
            </a:r>
            <a:endParaRPr lang="en-ZA" sz="1600" dirty="0"/>
          </a:p>
        </p:txBody>
      </p:sp>
    </p:spTree>
    <p:extLst>
      <p:ext uri="{BB962C8B-B14F-4D97-AF65-F5344CB8AC3E}">
        <p14:creationId xmlns:p14="http://schemas.microsoft.com/office/powerpoint/2010/main" val="2651449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Areas for policy focus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6E4B341-F319-2F9C-5240-76F2D09C8DE8}"/>
              </a:ext>
            </a:extLst>
          </p:cNvPr>
          <p:cNvSpPr/>
          <p:nvPr/>
        </p:nvSpPr>
        <p:spPr>
          <a:xfrm>
            <a:off x="1228165" y="1730188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Small Business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02B9F1-D606-44DA-014B-2CBE73DF1724}"/>
              </a:ext>
            </a:extLst>
          </p:cNvPr>
          <p:cNvSpPr txBox="1"/>
          <p:nvPr/>
        </p:nvSpPr>
        <p:spPr>
          <a:xfrm>
            <a:off x="3209365" y="1778040"/>
            <a:ext cx="5540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Expand support for supplier development and OEM-led industrial clusters in ‘green’ VCs (e.g. RE/ battery)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Increase technology development and </a:t>
            </a:r>
            <a:r>
              <a:rPr lang="en-US" sz="1600" dirty="0" err="1"/>
              <a:t>commercialisation</a:t>
            </a:r>
            <a:r>
              <a:rPr lang="en-US" sz="1600" dirty="0"/>
              <a:t> finance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ZA" sz="16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C73244-3B69-FED7-C796-6628668B7E2C}"/>
              </a:ext>
            </a:extLst>
          </p:cNvPr>
          <p:cNvSpPr/>
          <p:nvPr/>
        </p:nvSpPr>
        <p:spPr>
          <a:xfrm>
            <a:off x="1228165" y="3505129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8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Just Transition</a:t>
            </a:r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BDCAC4-5890-8FF9-DA3A-8306A75D78A3}"/>
              </a:ext>
            </a:extLst>
          </p:cNvPr>
          <p:cNvSpPr txBox="1"/>
          <p:nvPr/>
        </p:nvSpPr>
        <p:spPr>
          <a:xfrm>
            <a:off x="3209365" y="3218256"/>
            <a:ext cx="5540188" cy="1774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Development of a dedicated policy support package for workers in transition (e.g. coal value chain)</a:t>
            </a: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Develop value proposition for diversified investment in just transition hotspots, including dedicated incentive framework</a:t>
            </a: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Develop a decent work framework linked to public procurement and state support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A4C3AA5-B86B-AF3E-C6F2-17B7D0206F92}"/>
              </a:ext>
            </a:extLst>
          </p:cNvPr>
          <p:cNvSpPr/>
          <p:nvPr/>
        </p:nvSpPr>
        <p:spPr>
          <a:xfrm>
            <a:off x="1228165" y="5244211"/>
            <a:ext cx="1658470" cy="1143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R&amp;D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6A595F-7380-AEF2-93C9-E94BD759463A}"/>
              </a:ext>
            </a:extLst>
          </p:cNvPr>
          <p:cNvSpPr txBox="1"/>
          <p:nvPr/>
        </p:nvSpPr>
        <p:spPr>
          <a:xfrm>
            <a:off x="3209365" y="5172493"/>
            <a:ext cx="55401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Progressively increase R&amp;D expenditure to achieve 1.5% of GDP, with increased focus on ‘green R&amp;D’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Establish platform to de-risk the cost of assessing and </a:t>
            </a:r>
            <a:r>
              <a:rPr lang="en-US" sz="1600" dirty="0" err="1"/>
              <a:t>trialling</a:t>
            </a:r>
            <a:r>
              <a:rPr lang="en-US" sz="1600" dirty="0"/>
              <a:t> local innovations in both the public and private sectors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/>
              <a:t>Recapitalise</a:t>
            </a:r>
            <a:r>
              <a:rPr lang="en-US" sz="1600" dirty="0"/>
              <a:t> the mothballed Manufacturing              Technology Centre and establish new </a:t>
            </a:r>
            <a:r>
              <a:rPr lang="en-US" sz="1600" dirty="0" err="1"/>
              <a:t>centres</a:t>
            </a:r>
            <a:r>
              <a:rPr lang="en-US" sz="1600" dirty="0"/>
              <a:t> </a:t>
            </a:r>
            <a:endParaRPr lang="en-ZA" sz="1600" dirty="0"/>
          </a:p>
        </p:txBody>
      </p:sp>
    </p:spTree>
    <p:extLst>
      <p:ext uri="{BB962C8B-B14F-4D97-AF65-F5344CB8AC3E}">
        <p14:creationId xmlns:p14="http://schemas.microsoft.com/office/powerpoint/2010/main" val="3097753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D99F2-05D7-F8D2-7805-283435588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377440"/>
            <a:ext cx="7772400" cy="1887855"/>
          </a:xfrm>
        </p:spPr>
        <p:txBody>
          <a:bodyPr/>
          <a:lstStyle/>
          <a:p>
            <a:pPr algn="ctr"/>
            <a:r>
              <a:rPr lang="en-ZA" dirty="0"/>
              <a:t>Thank you!</a:t>
            </a:r>
            <a:br>
              <a:rPr lang="en-ZA" dirty="0"/>
            </a:br>
            <a:br>
              <a:rPr lang="en-ZA" dirty="0"/>
            </a:br>
            <a:br>
              <a:rPr lang="en-ZA" sz="2400" b="0" dirty="0"/>
            </a:br>
            <a:br>
              <a:rPr lang="en-ZA" sz="2400" b="0" dirty="0"/>
            </a:br>
            <a:endParaRPr lang="en-ZA" sz="2400" b="0" dirty="0"/>
          </a:p>
        </p:txBody>
      </p:sp>
    </p:spTree>
    <p:extLst>
      <p:ext uri="{BB962C8B-B14F-4D97-AF65-F5344CB8AC3E}">
        <p14:creationId xmlns:p14="http://schemas.microsoft.com/office/powerpoint/2010/main" val="7455014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D99F2-05D7-F8D2-7805-283435588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377440"/>
            <a:ext cx="7772400" cy="1887855"/>
          </a:xfrm>
        </p:spPr>
        <p:txBody>
          <a:bodyPr/>
          <a:lstStyle/>
          <a:p>
            <a:pPr algn="ctr"/>
            <a:r>
              <a:rPr lang="en-ZA" dirty="0"/>
              <a:t>Backup slides</a:t>
            </a:r>
            <a:br>
              <a:rPr lang="en-ZA" dirty="0"/>
            </a:br>
            <a:br>
              <a:rPr lang="en-ZA" dirty="0"/>
            </a:br>
            <a:endParaRPr lang="en-ZA" sz="2400" b="0" dirty="0"/>
          </a:p>
        </p:txBody>
      </p:sp>
    </p:spTree>
    <p:extLst>
      <p:ext uri="{BB962C8B-B14F-4D97-AF65-F5344CB8AC3E}">
        <p14:creationId xmlns:p14="http://schemas.microsoft.com/office/powerpoint/2010/main" val="25184692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Domestic context assessment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06FBDFE-877C-93ED-5463-57317D846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281" y="1417638"/>
            <a:ext cx="7022143" cy="454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3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Domestic context assessment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23ADBC-1A97-65A3-D0B0-E8B7F4ACC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141" y="1417638"/>
            <a:ext cx="7691718" cy="453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480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Domestic context assessment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DBDF9B-C0D2-0191-E37B-8870A88DA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68" y="1350557"/>
            <a:ext cx="7621064" cy="451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723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0034-B138-0DB0-6D4B-10C3A1B0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Domestic context assessment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F570B1-0A4A-048C-0BB8-B13F1A10E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521" y="1330109"/>
            <a:ext cx="7582958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123575"/>
      </p:ext>
    </p:extLst>
  </p:cSld>
  <p:clrMapOvr>
    <a:masterClrMapping/>
  </p:clrMapOvr>
</p:sld>
</file>

<file path=ppt/theme/theme1.xml><?xml version="1.0" encoding="utf-8"?>
<a:theme xmlns:a="http://schemas.openxmlformats.org/drawingml/2006/main" name="TI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671C717-EBA4-48D9-B729-3447F2EED03A}" vid="{CEB3CCAD-C12F-48E5-9C44-EE45D26F68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TIPS presentation NM</Template>
  <TotalTime>0</TotalTime>
  <Words>2118</Words>
  <Application>Microsoft Office PowerPoint</Application>
  <PresentationFormat>On-screen Show (4:3)</PresentationFormat>
  <Paragraphs>161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Aptos</vt:lpstr>
      <vt:lpstr>Arial</vt:lpstr>
      <vt:lpstr>Calibri</vt:lpstr>
      <vt:lpstr>Cambria</vt:lpstr>
      <vt:lpstr>Wingdings</vt:lpstr>
      <vt:lpstr>TIPS</vt:lpstr>
      <vt:lpstr>Green Industrialisation </vt:lpstr>
      <vt:lpstr>Overview</vt:lpstr>
      <vt:lpstr>Transition context</vt:lpstr>
      <vt:lpstr>Driving inequality</vt:lpstr>
      <vt:lpstr>Domestic context assessment</vt:lpstr>
      <vt:lpstr>Domestic context assessment</vt:lpstr>
      <vt:lpstr>Domestic context assessment</vt:lpstr>
      <vt:lpstr>Green Shoots</vt:lpstr>
      <vt:lpstr>Green Shoots</vt:lpstr>
      <vt:lpstr>Green Shoots</vt:lpstr>
      <vt:lpstr>Areas for policy focus</vt:lpstr>
      <vt:lpstr>Areas for policy focus</vt:lpstr>
      <vt:lpstr>Areas for policy focus</vt:lpstr>
      <vt:lpstr>Areas for policy focus</vt:lpstr>
      <vt:lpstr>Thank you!    </vt:lpstr>
      <vt:lpstr>Backup slides  </vt:lpstr>
      <vt:lpstr>Domestic context assessment</vt:lpstr>
      <vt:lpstr>Domestic context assessment</vt:lpstr>
      <vt:lpstr>Domestic context assessment</vt:lpstr>
      <vt:lpstr>Domestic context assessment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Saul Levin</dc:creator>
  <cp:lastModifiedBy>Muhammed Patel</cp:lastModifiedBy>
  <cp:revision>61</cp:revision>
  <dcterms:created xsi:type="dcterms:W3CDTF">2024-06-24T08:42:36Z</dcterms:created>
  <dcterms:modified xsi:type="dcterms:W3CDTF">2025-03-18T11:39:59Z</dcterms:modified>
</cp:coreProperties>
</file>