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8">
  <p:sldMasterIdLst>
    <p:sldMasterId id="2147483648" r:id="rId4"/>
    <p:sldMasterId id="2147483661" r:id="rId5"/>
    <p:sldMasterId id="2147483674" r:id="rId6"/>
  </p:sldMasterIdLst>
  <p:notesMasterIdLst>
    <p:notesMasterId r:id="rId19"/>
  </p:notesMasterIdLst>
  <p:sldIdLst>
    <p:sldId id="256" r:id="rId7"/>
    <p:sldId id="260" r:id="rId8"/>
    <p:sldId id="366" r:id="rId9"/>
    <p:sldId id="367" r:id="rId10"/>
    <p:sldId id="16098" r:id="rId11"/>
    <p:sldId id="347" r:id="rId12"/>
    <p:sldId id="16094" r:id="rId13"/>
    <p:sldId id="16093" r:id="rId14"/>
    <p:sldId id="16095" r:id="rId15"/>
    <p:sldId id="16096" r:id="rId16"/>
    <p:sldId id="364" r:id="rId17"/>
    <p:sldId id="323" r:id="rId1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ul Levin" initials="SL" lastIdx="0" clrIdx="0"/>
  <p:cmAuthor id="1" name="Nyakallo Dlambulo" initials="ND" lastIdx="8" clrIdx="1">
    <p:extLst>
      <p:ext uri="{19B8F6BF-5375-455C-9EA6-DF929625EA0E}">
        <p15:presenceInfo xmlns:p15="http://schemas.microsoft.com/office/powerpoint/2012/main" userId="S-1-5-21-3382797220-201313380-3935755088-3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98" autoAdjust="0"/>
    <p:restoredTop sz="95332" autoAdjust="0"/>
  </p:normalViewPr>
  <p:slideViewPr>
    <p:cSldViewPr>
      <p:cViewPr varScale="1">
        <p:scale>
          <a:sx n="79" d="100"/>
          <a:sy n="79" d="100"/>
        </p:scale>
        <p:origin x="13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66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178E4DE-E99B-4ED1-A0E1-04C9F36A6DCE}" type="datetimeFigureOut">
              <a:rPr lang="en-ZA"/>
              <a:pPr>
                <a:defRPr/>
              </a:pPr>
              <a:t>10 Jul 2024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Z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E795402-F301-4211-8B41-57E4D3F845D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1269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95402-F301-4211-8B41-57E4D3F845D0}" type="slidenum">
              <a:rPr lang="en-ZA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512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CC6A7-3509-4AA5-8E70-50B313E3AE4E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73185-894C-49B0-96F3-ABAE01EE873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25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E40AD-BD7D-442B-AA1F-3EC6890532ED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24F1A-CEC8-4EAD-8DBD-78BF31CD321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171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D9392-FFAE-4F0F-9591-B7C446CC493E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0C264-02C6-4FC9-8EE1-E528C7CE25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125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A31BD2-E60C-47DB-96C1-2FBD2258DE9B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465B67-6ECD-4326-B2A6-A232BC26C0D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72" y="4876800"/>
            <a:ext cx="9137737" cy="12192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2" y="6248399"/>
            <a:ext cx="6934202" cy="14208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 descr="X:\TEMPLATES\2013 TIPS Logo\New TIPS Logo 2013\New TIPS logo Medium 201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96000"/>
            <a:ext cx="201666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7087" y="1179394"/>
            <a:ext cx="9144000" cy="2667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7087" y="0"/>
            <a:ext cx="9144000" cy="98491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864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3553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177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5955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76400"/>
            <a:ext cx="83058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3411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bg2">
              <a:lumMod val="2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bg2">
              <a:lumMod val="25000"/>
            </a:schemeClr>
          </a:solidFill>
          <a:ln w="9652">
            <a:noFill/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533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57200" y="16764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676400"/>
            <a:ext cx="822960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7201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2015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" y="4572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3400" y="457200"/>
            <a:ext cx="82296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32564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995988"/>
            <a:ext cx="2087563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0182A-9ADA-4294-8EB9-E44A58483091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65CC6-C163-41B7-A6F5-6995588CC6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6116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846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207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BD2-E60C-47DB-96C1-2FBD2258DE9B}" type="datetimeFigureOut">
              <a:rPr lang="en-US" smtClean="0">
                <a:solidFill>
                  <a:prstClr val="black"/>
                </a:solidFill>
              </a:rPr>
              <a:pPr/>
              <a:t>7/10/2024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5B67-6ECD-4326-B2A6-A232BC26C0D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6658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15889"/>
            <a:ext cx="5410200" cy="2233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2257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13011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16547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139515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24400" y="1676400"/>
            <a:ext cx="44196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96761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1676400"/>
            <a:ext cx="4724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35002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0036C-C731-499C-95EF-1CCC5C18FA68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84DC6-E500-45E4-82B6-5CA799FD8F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9004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55776" y="1676400"/>
            <a:ext cx="4419600" cy="4343400"/>
          </a:xfrm>
          <a:noFill/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876239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3419475" cy="4968551"/>
          </a:xfrm>
          <a:solidFill>
            <a:schemeClr val="tx2"/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3275856" y="1916832"/>
            <a:ext cx="3167757" cy="494116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372201" y="1412777"/>
            <a:ext cx="2771800" cy="489654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40937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2109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424077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390350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39373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173592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265208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05172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4630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BD8F4-ECBA-4117-B493-84AAA8C7DC37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1D301-013D-4731-BF21-5D0A7E5920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0207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78525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6A9238-D06E-489F-A6B0-4BF45578CBC6}" type="datetimeFigureOut">
              <a:rPr lang="en-ZA" smtClean="0"/>
              <a:t>10 Jul 2024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343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2429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10856-868D-4DD2-A9D4-530E509D1553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EAE7C-DDD9-4140-8EC8-6D80310C6A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211F9-EDDF-40E1-A7BC-0B1DDB2A06D4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D4464-981B-4DFC-BCE0-BF48AEEA47B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65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74D1B-BF42-4563-9CB1-95724E043703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CFD27-11E8-48AB-9BDD-3AAA1AB6A9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92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7D8F6-2F55-4BE4-A63C-30422A0E1647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C675F-7F2B-4641-98BF-FCD2CBAEA9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95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4DE80-B495-4BF1-95B1-15C66542F469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D3BD9-CF21-417F-8B55-16B61A9C85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10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88FDE9-ABEE-4E22-84E1-702AE0407011}" type="datetime1">
              <a:rPr lang="en-GB"/>
              <a:pPr>
                <a:defRPr/>
              </a:pPr>
              <a:t>10/07/2024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A949FC-5689-4BDC-9EA2-606BE91ACD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7A31BD2-E60C-47DB-96C1-2FBD2258DE9B}" type="datetimeFigureOut">
              <a:rPr lang="en-US" smtClean="0">
                <a:solidFill>
                  <a:prstClr val="black"/>
                </a:solidFill>
                <a:latin typeface="Lucida Sans Unicode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7/10/2024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B465B67-6ECD-4326-B2A6-A232BC26C0D2}" type="slidenum">
              <a:rPr lang="en-US" smtClean="0">
                <a:solidFill>
                  <a:prstClr val="black"/>
                </a:solidFill>
                <a:latin typeface="Lucida Sans Unicode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-2" y="6248399"/>
            <a:ext cx="6934202" cy="14208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7" name="Picture 2" descr="X:\TEMPLATES\2013 TIPS Logo\New TIPS Logo 2013\New TIPS logo Medium 2013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99" y="6096000"/>
            <a:ext cx="201666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06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0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28699"/>
            <a:ext cx="1524000" cy="62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7340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92100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77900" indent="-292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56" y="2011679"/>
            <a:ext cx="9054244" cy="1777361"/>
          </a:xfrm>
        </p:spPr>
        <p:txBody>
          <a:bodyPr rtlCol="0">
            <a:noAutofit/>
          </a:bodyPr>
          <a:lstStyle/>
          <a:p>
            <a:r>
              <a:rPr lang="en-ZA" sz="2400" i="1" dirty="0"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</a:p>
          <a:p>
            <a:r>
              <a:rPr lang="en-ZA" sz="2400" i="1" dirty="0">
                <a:latin typeface="Arial" panose="020B0604020202020204" pitchFamily="34" charset="0"/>
                <a:cs typeface="Arial" panose="020B0604020202020204" pitchFamily="34" charset="0"/>
              </a:rPr>
              <a:t>Lessons Learnt on Implementing Masterplans</a:t>
            </a:r>
          </a:p>
          <a:p>
            <a:r>
              <a:rPr lang="en-ZA" sz="2400" i="1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</a:p>
          <a:p>
            <a:r>
              <a:rPr lang="en-ZA" sz="2400" i="1" dirty="0">
                <a:latin typeface="Arial" panose="020B0604020202020204" pitchFamily="34" charset="0"/>
                <a:cs typeface="Arial" panose="020B0604020202020204" pitchFamily="34" charset="0"/>
              </a:rPr>
              <a:t>Lunga Msengana </a:t>
            </a:r>
          </a:p>
          <a:p>
            <a:endParaRPr lang="en-ZA" sz="2400" i="1" dirty="0"/>
          </a:p>
          <a:p>
            <a:r>
              <a:rPr lang="en-ZA" sz="2800" i="1" dirty="0"/>
              <a:t> </a:t>
            </a:r>
            <a:endParaRPr lang="en-ZA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3406238"/>
            <a:ext cx="7772400" cy="976293"/>
          </a:xfrm>
        </p:spPr>
        <p:txBody>
          <a:bodyPr/>
          <a:lstStyle/>
          <a:p>
            <a:r>
              <a:rPr lang="en-ZA" sz="2400" i="1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10 July 2024</a:t>
            </a:r>
          </a:p>
        </p:txBody>
      </p:sp>
    </p:spTree>
    <p:extLst>
      <p:ext uri="{BB962C8B-B14F-4D97-AF65-F5344CB8AC3E}">
        <p14:creationId xmlns:p14="http://schemas.microsoft.com/office/powerpoint/2010/main" val="1156430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CF2D5D-F5C9-77AB-89A2-044A1FE27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525963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Effective resourcing for masterplans in terms of finances and human resources.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Review the structures of oversight committees and working groups.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More effective ways for escalating and unblocking issues.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Narrowed focus to resolve priority challenges in an industry. </a:t>
            </a:r>
          </a:p>
          <a:p>
            <a:pPr marL="109728" indent="0" algn="just">
              <a:buNone/>
            </a:pPr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78C3BB-D61A-D04E-27EE-EDD500B71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25760"/>
            <a:ext cx="8229600" cy="1143000"/>
          </a:xfrm>
        </p:spPr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Where we can improve </a:t>
            </a:r>
          </a:p>
        </p:txBody>
      </p:sp>
    </p:spTree>
    <p:extLst>
      <p:ext uri="{BB962C8B-B14F-4D97-AF65-F5344CB8AC3E}">
        <p14:creationId xmlns:p14="http://schemas.microsoft.com/office/powerpoint/2010/main" val="3349167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1285B3-1B29-149B-ACCE-2687DA4E6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Levin, S. &amp; Makgetla, N. 2019. </a:t>
            </a:r>
            <a:r>
              <a:rPr lang="en-ZA" sz="1800" i="1" dirty="0">
                <a:latin typeface="Arial" panose="020B0604020202020204" pitchFamily="34" charset="0"/>
                <a:cs typeface="Arial" panose="020B0604020202020204" pitchFamily="34" charset="0"/>
              </a:rPr>
              <a:t>Masterplans and Industrial Policy</a:t>
            </a: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. Policy Brief:1:2019.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Masterplan Guide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ED2123-8018-3C6B-4528-8073BA63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Bibliography</a:t>
            </a:r>
          </a:p>
        </p:txBody>
      </p:sp>
    </p:spTree>
    <p:extLst>
      <p:ext uri="{BB962C8B-B14F-4D97-AF65-F5344CB8AC3E}">
        <p14:creationId xmlns:p14="http://schemas.microsoft.com/office/powerpoint/2010/main" val="1308818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43653394-4DB9-73EA-2EE2-F15D45032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68" y="4581128"/>
            <a:ext cx="5184576" cy="1944216"/>
          </a:xfrm>
        </p:spPr>
        <p:txBody>
          <a:bodyPr>
            <a:normAutofit/>
          </a:bodyPr>
          <a:lstStyle/>
          <a:p>
            <a:pPr algn="ctr"/>
            <a:r>
              <a:rPr lang="en-ZA" sz="48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0365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Overview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</p:spPr>
        <p:txBody>
          <a:bodyPr>
            <a:normAutofit/>
          </a:bodyPr>
          <a:lstStyle/>
          <a:p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Masterplans have created a platform for stakeholders to engage on issues affecting their industries. </a:t>
            </a:r>
          </a:p>
          <a:p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There were major benefits in using a project management approach. </a:t>
            </a:r>
          </a:p>
          <a:p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Reviewing lessons learnt has contributed to continuous improvement. 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355976" y="1676400"/>
            <a:ext cx="4485186" cy="3840832"/>
          </a:xfrm>
        </p:spPr>
        <p:txBody>
          <a:bodyPr>
            <a:normAutofit/>
          </a:bodyPr>
          <a:lstStyle/>
          <a:p>
            <a:pPr lvl="1"/>
            <a:r>
              <a:rPr lang="en-ZA" sz="2400" dirty="0"/>
              <a:t>Stakeholder composition for masterplans. </a:t>
            </a:r>
          </a:p>
          <a:p>
            <a:pPr lvl="1"/>
            <a:r>
              <a:rPr lang="en-ZA" sz="2400" dirty="0"/>
              <a:t>The life cycle of masterplans. </a:t>
            </a:r>
          </a:p>
          <a:p>
            <a:pPr lvl="1"/>
            <a:r>
              <a:rPr lang="en-ZA" sz="2400" dirty="0"/>
              <a:t>The need for a project management approach for the masterplans. </a:t>
            </a:r>
          </a:p>
          <a:p>
            <a:pPr lvl="1"/>
            <a:r>
              <a:rPr lang="en-ZA" sz="2400" dirty="0"/>
              <a:t>Various lessons learnt in the implementations of masterplans. </a:t>
            </a:r>
          </a:p>
          <a:p>
            <a:pPr marL="228600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4625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166F19-40D2-69AD-B1C6-53CBC5122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The planning and execution of masterplans is achieved by effective relationships between various stakeholders, like: </a:t>
            </a:r>
          </a:p>
          <a:p>
            <a:pPr lvl="1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Government Departments</a:t>
            </a:r>
          </a:p>
          <a:p>
            <a:pPr lvl="1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Organised Labour</a:t>
            </a:r>
          </a:p>
          <a:p>
            <a:pPr lvl="1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Private Sector</a:t>
            </a:r>
          </a:p>
          <a:p>
            <a:pPr lvl="1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Service Providers</a:t>
            </a:r>
          </a:p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48E57C-1662-AE1C-F4C9-67E17593A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Stakeholders in Masterplans</a:t>
            </a:r>
          </a:p>
        </p:txBody>
      </p:sp>
    </p:spTree>
    <p:extLst>
      <p:ext uri="{BB962C8B-B14F-4D97-AF65-F5344CB8AC3E}">
        <p14:creationId xmlns:p14="http://schemas.microsoft.com/office/powerpoint/2010/main" val="242250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AFE3E063-F343-67E6-B468-CD11BCC3E533}"/>
              </a:ext>
            </a:extLst>
          </p:cNvPr>
          <p:cNvGrpSpPr/>
          <p:nvPr/>
        </p:nvGrpSpPr>
        <p:grpSpPr>
          <a:xfrm>
            <a:off x="323528" y="908720"/>
            <a:ext cx="7889313" cy="5328593"/>
            <a:chOff x="510565" y="943859"/>
            <a:chExt cx="7051901" cy="5328593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2844E9B-6F00-2C2C-89CA-952241F7E5CB}"/>
                </a:ext>
              </a:extLst>
            </p:cNvPr>
            <p:cNvSpPr/>
            <p:nvPr/>
          </p:nvSpPr>
          <p:spPr>
            <a:xfrm>
              <a:off x="510565" y="5076830"/>
              <a:ext cx="899386" cy="1195622"/>
            </a:xfrm>
            <a:custGeom>
              <a:avLst/>
              <a:gdLst>
                <a:gd name="connsiteX0" fmla="*/ 0 w 1250186"/>
                <a:gd name="connsiteY0" fmla="*/ 0 h 899385"/>
                <a:gd name="connsiteX1" fmla="*/ 800494 w 1250186"/>
                <a:gd name="connsiteY1" fmla="*/ 0 h 899385"/>
                <a:gd name="connsiteX2" fmla="*/ 1250186 w 1250186"/>
                <a:gd name="connsiteY2" fmla="*/ 449693 h 899385"/>
                <a:gd name="connsiteX3" fmla="*/ 800494 w 1250186"/>
                <a:gd name="connsiteY3" fmla="*/ 899385 h 899385"/>
                <a:gd name="connsiteX4" fmla="*/ 0 w 1250186"/>
                <a:gd name="connsiteY4" fmla="*/ 899385 h 899385"/>
                <a:gd name="connsiteX5" fmla="*/ 449693 w 1250186"/>
                <a:gd name="connsiteY5" fmla="*/ 449693 h 899385"/>
                <a:gd name="connsiteX6" fmla="*/ 0 w 1250186"/>
                <a:gd name="connsiteY6" fmla="*/ 0 h 899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0186" h="899385">
                  <a:moveTo>
                    <a:pt x="1250185" y="0"/>
                  </a:moveTo>
                  <a:lnTo>
                    <a:pt x="1250185" y="575876"/>
                  </a:lnTo>
                  <a:lnTo>
                    <a:pt x="625092" y="899385"/>
                  </a:lnTo>
                  <a:lnTo>
                    <a:pt x="1" y="575876"/>
                  </a:lnTo>
                  <a:lnTo>
                    <a:pt x="1" y="0"/>
                  </a:lnTo>
                  <a:lnTo>
                    <a:pt x="625092" y="323510"/>
                  </a:lnTo>
                  <a:lnTo>
                    <a:pt x="1250185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1" tIns="456044" rIns="6350" bIns="456042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ZA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Phase 5: Monitor &amp; Control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D2DA66B-0F19-E82B-7C30-38AC859C004D}"/>
                </a:ext>
              </a:extLst>
            </p:cNvPr>
            <p:cNvSpPr/>
            <p:nvPr/>
          </p:nvSpPr>
          <p:spPr>
            <a:xfrm>
              <a:off x="529635" y="4060920"/>
              <a:ext cx="899386" cy="1250187"/>
            </a:xfrm>
            <a:custGeom>
              <a:avLst/>
              <a:gdLst>
                <a:gd name="connsiteX0" fmla="*/ 0 w 1250186"/>
                <a:gd name="connsiteY0" fmla="*/ 0 h 899385"/>
                <a:gd name="connsiteX1" fmla="*/ 800494 w 1250186"/>
                <a:gd name="connsiteY1" fmla="*/ 0 h 899385"/>
                <a:gd name="connsiteX2" fmla="*/ 1250186 w 1250186"/>
                <a:gd name="connsiteY2" fmla="*/ 449693 h 899385"/>
                <a:gd name="connsiteX3" fmla="*/ 800494 w 1250186"/>
                <a:gd name="connsiteY3" fmla="*/ 899385 h 899385"/>
                <a:gd name="connsiteX4" fmla="*/ 0 w 1250186"/>
                <a:gd name="connsiteY4" fmla="*/ 899385 h 899385"/>
                <a:gd name="connsiteX5" fmla="*/ 449693 w 1250186"/>
                <a:gd name="connsiteY5" fmla="*/ 449693 h 899385"/>
                <a:gd name="connsiteX6" fmla="*/ 0 w 1250186"/>
                <a:gd name="connsiteY6" fmla="*/ 0 h 899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0186" h="899385">
                  <a:moveTo>
                    <a:pt x="1250185" y="0"/>
                  </a:moveTo>
                  <a:lnTo>
                    <a:pt x="1250185" y="575876"/>
                  </a:lnTo>
                  <a:lnTo>
                    <a:pt x="625092" y="899385"/>
                  </a:lnTo>
                  <a:lnTo>
                    <a:pt x="1" y="575876"/>
                  </a:lnTo>
                  <a:lnTo>
                    <a:pt x="1" y="0"/>
                  </a:lnTo>
                  <a:lnTo>
                    <a:pt x="625092" y="323510"/>
                  </a:lnTo>
                  <a:lnTo>
                    <a:pt x="1250185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1" tIns="456044" rIns="6350" bIns="456042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ZA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Phase 4: Implementation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D606F9B-4AC3-8B69-3C2C-AC5B69EBCF58}"/>
                </a:ext>
              </a:extLst>
            </p:cNvPr>
            <p:cNvSpPr/>
            <p:nvPr/>
          </p:nvSpPr>
          <p:spPr>
            <a:xfrm>
              <a:off x="557427" y="1991031"/>
              <a:ext cx="899386" cy="1250187"/>
            </a:xfrm>
            <a:custGeom>
              <a:avLst/>
              <a:gdLst>
                <a:gd name="connsiteX0" fmla="*/ 0 w 1250186"/>
                <a:gd name="connsiteY0" fmla="*/ 0 h 899385"/>
                <a:gd name="connsiteX1" fmla="*/ 800494 w 1250186"/>
                <a:gd name="connsiteY1" fmla="*/ 0 h 899385"/>
                <a:gd name="connsiteX2" fmla="*/ 1250186 w 1250186"/>
                <a:gd name="connsiteY2" fmla="*/ 449693 h 899385"/>
                <a:gd name="connsiteX3" fmla="*/ 800494 w 1250186"/>
                <a:gd name="connsiteY3" fmla="*/ 899385 h 899385"/>
                <a:gd name="connsiteX4" fmla="*/ 0 w 1250186"/>
                <a:gd name="connsiteY4" fmla="*/ 899385 h 899385"/>
                <a:gd name="connsiteX5" fmla="*/ 449693 w 1250186"/>
                <a:gd name="connsiteY5" fmla="*/ 449693 h 899385"/>
                <a:gd name="connsiteX6" fmla="*/ 0 w 1250186"/>
                <a:gd name="connsiteY6" fmla="*/ 0 h 899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0186" h="899385">
                  <a:moveTo>
                    <a:pt x="1250185" y="0"/>
                  </a:moveTo>
                  <a:lnTo>
                    <a:pt x="1250185" y="575876"/>
                  </a:lnTo>
                  <a:lnTo>
                    <a:pt x="625092" y="899385"/>
                  </a:lnTo>
                  <a:lnTo>
                    <a:pt x="1" y="575876"/>
                  </a:lnTo>
                  <a:lnTo>
                    <a:pt x="1" y="0"/>
                  </a:lnTo>
                  <a:lnTo>
                    <a:pt x="625092" y="323510"/>
                  </a:lnTo>
                  <a:lnTo>
                    <a:pt x="1250185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1" tIns="456044" rIns="6350" bIns="456042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ZA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Phase 2: Development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A5E628-2CEA-EDFF-0183-E17B04E3BB93}"/>
                </a:ext>
              </a:extLst>
            </p:cNvPr>
            <p:cNvSpPr/>
            <p:nvPr/>
          </p:nvSpPr>
          <p:spPr>
            <a:xfrm>
              <a:off x="548705" y="3010344"/>
              <a:ext cx="899386" cy="1250187"/>
            </a:xfrm>
            <a:custGeom>
              <a:avLst/>
              <a:gdLst>
                <a:gd name="connsiteX0" fmla="*/ 0 w 1250186"/>
                <a:gd name="connsiteY0" fmla="*/ 0 h 899385"/>
                <a:gd name="connsiteX1" fmla="*/ 800494 w 1250186"/>
                <a:gd name="connsiteY1" fmla="*/ 0 h 899385"/>
                <a:gd name="connsiteX2" fmla="*/ 1250186 w 1250186"/>
                <a:gd name="connsiteY2" fmla="*/ 449693 h 899385"/>
                <a:gd name="connsiteX3" fmla="*/ 800494 w 1250186"/>
                <a:gd name="connsiteY3" fmla="*/ 899385 h 899385"/>
                <a:gd name="connsiteX4" fmla="*/ 0 w 1250186"/>
                <a:gd name="connsiteY4" fmla="*/ 899385 h 899385"/>
                <a:gd name="connsiteX5" fmla="*/ 449693 w 1250186"/>
                <a:gd name="connsiteY5" fmla="*/ 449693 h 899385"/>
                <a:gd name="connsiteX6" fmla="*/ 0 w 1250186"/>
                <a:gd name="connsiteY6" fmla="*/ 0 h 899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0186" h="899385">
                  <a:moveTo>
                    <a:pt x="1250185" y="0"/>
                  </a:moveTo>
                  <a:lnTo>
                    <a:pt x="1250185" y="575876"/>
                  </a:lnTo>
                  <a:lnTo>
                    <a:pt x="625092" y="899385"/>
                  </a:lnTo>
                  <a:lnTo>
                    <a:pt x="1" y="575876"/>
                  </a:lnTo>
                  <a:lnTo>
                    <a:pt x="1" y="0"/>
                  </a:lnTo>
                  <a:lnTo>
                    <a:pt x="625092" y="323510"/>
                  </a:lnTo>
                  <a:lnTo>
                    <a:pt x="1250185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51" tIns="456044" rIns="6350" bIns="456042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ZA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Phase 3: Priorities &amp; Develop Plans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CC147EB-BD56-84C0-8DD4-1E5D6CB4FCFB}"/>
                </a:ext>
              </a:extLst>
            </p:cNvPr>
            <p:cNvGrpSpPr/>
            <p:nvPr/>
          </p:nvGrpSpPr>
          <p:grpSpPr>
            <a:xfrm>
              <a:off x="549313" y="943859"/>
              <a:ext cx="7013153" cy="4888357"/>
              <a:chOff x="664279" y="1055782"/>
              <a:chExt cx="7013153" cy="4888357"/>
            </a:xfrm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55FC0105-5A4C-6ED3-5D97-BB88FA8EBAB6}"/>
                  </a:ext>
                </a:extLst>
              </p:cNvPr>
              <p:cNvSpPr/>
              <p:nvPr/>
            </p:nvSpPr>
            <p:spPr>
              <a:xfrm>
                <a:off x="664279" y="1055782"/>
                <a:ext cx="899386" cy="1250187"/>
              </a:xfrm>
              <a:custGeom>
                <a:avLst/>
                <a:gdLst>
                  <a:gd name="connsiteX0" fmla="*/ 0 w 1250186"/>
                  <a:gd name="connsiteY0" fmla="*/ 0 h 899385"/>
                  <a:gd name="connsiteX1" fmla="*/ 800494 w 1250186"/>
                  <a:gd name="connsiteY1" fmla="*/ 0 h 899385"/>
                  <a:gd name="connsiteX2" fmla="*/ 1250186 w 1250186"/>
                  <a:gd name="connsiteY2" fmla="*/ 449693 h 899385"/>
                  <a:gd name="connsiteX3" fmla="*/ 800494 w 1250186"/>
                  <a:gd name="connsiteY3" fmla="*/ 899385 h 899385"/>
                  <a:gd name="connsiteX4" fmla="*/ 0 w 1250186"/>
                  <a:gd name="connsiteY4" fmla="*/ 899385 h 899385"/>
                  <a:gd name="connsiteX5" fmla="*/ 449693 w 1250186"/>
                  <a:gd name="connsiteY5" fmla="*/ 449693 h 899385"/>
                  <a:gd name="connsiteX6" fmla="*/ 0 w 1250186"/>
                  <a:gd name="connsiteY6" fmla="*/ 0 h 899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0186" h="899385">
                    <a:moveTo>
                      <a:pt x="1250185" y="0"/>
                    </a:moveTo>
                    <a:lnTo>
                      <a:pt x="1250185" y="575876"/>
                    </a:lnTo>
                    <a:lnTo>
                      <a:pt x="625092" y="899385"/>
                    </a:lnTo>
                    <a:lnTo>
                      <a:pt x="1" y="575876"/>
                    </a:lnTo>
                    <a:lnTo>
                      <a:pt x="1" y="0"/>
                    </a:lnTo>
                    <a:lnTo>
                      <a:pt x="625092" y="323510"/>
                    </a:lnTo>
                    <a:lnTo>
                      <a:pt x="1250185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351" tIns="456044" rIns="6350" bIns="456042" numCol="1" spcCol="1270" anchor="ctr" anchorCtr="0">
                <a:noAutofit/>
              </a:bodyPr>
              <a:lstStyle/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ZA" sz="10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Phase 1: Preparation</a:t>
                </a:r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42ACB432-D823-45E5-8010-3702C3C65A92}"/>
                  </a:ext>
                </a:extLst>
              </p:cNvPr>
              <p:cNvSpPr/>
              <p:nvPr/>
            </p:nvSpPr>
            <p:spPr>
              <a:xfrm>
                <a:off x="1594528" y="1068139"/>
                <a:ext cx="6060735" cy="779731"/>
              </a:xfrm>
              <a:custGeom>
                <a:avLst/>
                <a:gdLst>
                  <a:gd name="connsiteX0" fmla="*/ 85877 w 515253"/>
                  <a:gd name="connsiteY0" fmla="*/ 0 h 6096195"/>
                  <a:gd name="connsiteX1" fmla="*/ 429376 w 515253"/>
                  <a:gd name="connsiteY1" fmla="*/ 0 h 6096195"/>
                  <a:gd name="connsiteX2" fmla="*/ 515253 w 515253"/>
                  <a:gd name="connsiteY2" fmla="*/ 85877 h 6096195"/>
                  <a:gd name="connsiteX3" fmla="*/ 515253 w 515253"/>
                  <a:gd name="connsiteY3" fmla="*/ 6096195 h 6096195"/>
                  <a:gd name="connsiteX4" fmla="*/ 515253 w 515253"/>
                  <a:gd name="connsiteY4" fmla="*/ 6096195 h 6096195"/>
                  <a:gd name="connsiteX5" fmla="*/ 0 w 515253"/>
                  <a:gd name="connsiteY5" fmla="*/ 6096195 h 6096195"/>
                  <a:gd name="connsiteX6" fmla="*/ 0 w 515253"/>
                  <a:gd name="connsiteY6" fmla="*/ 6096195 h 6096195"/>
                  <a:gd name="connsiteX7" fmla="*/ 0 w 515253"/>
                  <a:gd name="connsiteY7" fmla="*/ 85877 h 6096195"/>
                  <a:gd name="connsiteX8" fmla="*/ 85877 w 515253"/>
                  <a:gd name="connsiteY8" fmla="*/ 0 h 6096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15253" h="6096195">
                    <a:moveTo>
                      <a:pt x="515253" y="1016054"/>
                    </a:moveTo>
                    <a:lnTo>
                      <a:pt x="515253" y="5080141"/>
                    </a:lnTo>
                    <a:cubicBezTo>
                      <a:pt x="515253" y="5641294"/>
                      <a:pt x="512003" y="6096189"/>
                      <a:pt x="507995" y="6096189"/>
                    </a:cubicBezTo>
                    <a:lnTo>
                      <a:pt x="0" y="6096189"/>
                    </a:lnTo>
                    <a:lnTo>
                      <a:pt x="0" y="6096189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07995" y="6"/>
                    </a:lnTo>
                    <a:cubicBezTo>
                      <a:pt x="512003" y="6"/>
                      <a:pt x="515253" y="454901"/>
                      <a:pt x="515253" y="1016054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6582" rIns="36582" bIns="36584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Decide on the Masterplan.</a:t>
                </a:r>
              </a:p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Establishing governing structures.</a:t>
                </a: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149AA9B-04A2-8D3B-90A5-5ACAE9F25593}"/>
                  </a:ext>
                </a:extLst>
              </p:cNvPr>
              <p:cNvSpPr/>
              <p:nvPr/>
            </p:nvSpPr>
            <p:spPr>
              <a:xfrm>
                <a:off x="1587278" y="4166702"/>
                <a:ext cx="6090154" cy="778737"/>
              </a:xfrm>
              <a:custGeom>
                <a:avLst/>
                <a:gdLst>
                  <a:gd name="connsiteX0" fmla="*/ 85877 w 515253"/>
                  <a:gd name="connsiteY0" fmla="*/ 0 h 6483210"/>
                  <a:gd name="connsiteX1" fmla="*/ 429376 w 515253"/>
                  <a:gd name="connsiteY1" fmla="*/ 0 h 6483210"/>
                  <a:gd name="connsiteX2" fmla="*/ 515253 w 515253"/>
                  <a:gd name="connsiteY2" fmla="*/ 85877 h 6483210"/>
                  <a:gd name="connsiteX3" fmla="*/ 515253 w 515253"/>
                  <a:gd name="connsiteY3" fmla="*/ 6483210 h 6483210"/>
                  <a:gd name="connsiteX4" fmla="*/ 515253 w 515253"/>
                  <a:gd name="connsiteY4" fmla="*/ 6483210 h 6483210"/>
                  <a:gd name="connsiteX5" fmla="*/ 0 w 515253"/>
                  <a:gd name="connsiteY5" fmla="*/ 6483210 h 6483210"/>
                  <a:gd name="connsiteX6" fmla="*/ 0 w 515253"/>
                  <a:gd name="connsiteY6" fmla="*/ 6483210 h 6483210"/>
                  <a:gd name="connsiteX7" fmla="*/ 0 w 515253"/>
                  <a:gd name="connsiteY7" fmla="*/ 85877 h 6483210"/>
                  <a:gd name="connsiteX8" fmla="*/ 85877 w 515253"/>
                  <a:gd name="connsiteY8" fmla="*/ 0 h 6483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15253" h="6483210">
                    <a:moveTo>
                      <a:pt x="515253" y="1080558"/>
                    </a:moveTo>
                    <a:lnTo>
                      <a:pt x="515253" y="5402652"/>
                    </a:lnTo>
                    <a:cubicBezTo>
                      <a:pt x="515253" y="5999430"/>
                      <a:pt x="512197" y="6483204"/>
                      <a:pt x="508428" y="6483204"/>
                    </a:cubicBezTo>
                    <a:lnTo>
                      <a:pt x="0" y="6483204"/>
                    </a:lnTo>
                    <a:lnTo>
                      <a:pt x="0" y="6483204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08428" y="6"/>
                    </a:lnTo>
                    <a:cubicBezTo>
                      <a:pt x="512197" y="6"/>
                      <a:pt x="515253" y="483780"/>
                      <a:pt x="515253" y="1080558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6584" rIns="36583" bIns="36583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Implementation of the plans within the governance framework. </a:t>
                </a: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D6B93248-FCEC-CA0E-BE89-A4230B0EB697}"/>
                  </a:ext>
                </a:extLst>
              </p:cNvPr>
              <p:cNvSpPr/>
              <p:nvPr/>
            </p:nvSpPr>
            <p:spPr>
              <a:xfrm>
                <a:off x="1619122" y="2108154"/>
                <a:ext cx="6023203" cy="778738"/>
              </a:xfrm>
              <a:custGeom>
                <a:avLst/>
                <a:gdLst>
                  <a:gd name="connsiteX0" fmla="*/ 85877 w 515253"/>
                  <a:gd name="connsiteY0" fmla="*/ 0 h 6096195"/>
                  <a:gd name="connsiteX1" fmla="*/ 429376 w 515253"/>
                  <a:gd name="connsiteY1" fmla="*/ 0 h 6096195"/>
                  <a:gd name="connsiteX2" fmla="*/ 515253 w 515253"/>
                  <a:gd name="connsiteY2" fmla="*/ 85877 h 6096195"/>
                  <a:gd name="connsiteX3" fmla="*/ 515253 w 515253"/>
                  <a:gd name="connsiteY3" fmla="*/ 6096195 h 6096195"/>
                  <a:gd name="connsiteX4" fmla="*/ 515253 w 515253"/>
                  <a:gd name="connsiteY4" fmla="*/ 6096195 h 6096195"/>
                  <a:gd name="connsiteX5" fmla="*/ 0 w 515253"/>
                  <a:gd name="connsiteY5" fmla="*/ 6096195 h 6096195"/>
                  <a:gd name="connsiteX6" fmla="*/ 0 w 515253"/>
                  <a:gd name="connsiteY6" fmla="*/ 6096195 h 6096195"/>
                  <a:gd name="connsiteX7" fmla="*/ 0 w 515253"/>
                  <a:gd name="connsiteY7" fmla="*/ 85877 h 6096195"/>
                  <a:gd name="connsiteX8" fmla="*/ 85877 w 515253"/>
                  <a:gd name="connsiteY8" fmla="*/ 0 h 6096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15253" h="6096195">
                    <a:moveTo>
                      <a:pt x="515253" y="1016054"/>
                    </a:moveTo>
                    <a:lnTo>
                      <a:pt x="515253" y="5080141"/>
                    </a:lnTo>
                    <a:cubicBezTo>
                      <a:pt x="515253" y="5641294"/>
                      <a:pt x="512003" y="6096189"/>
                      <a:pt x="507995" y="6096189"/>
                    </a:cubicBezTo>
                    <a:lnTo>
                      <a:pt x="0" y="6096189"/>
                    </a:lnTo>
                    <a:lnTo>
                      <a:pt x="0" y="6096189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07995" y="6"/>
                    </a:lnTo>
                    <a:cubicBezTo>
                      <a:pt x="512003" y="6"/>
                      <a:pt x="515253" y="454901"/>
                      <a:pt x="515253" y="1016054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6582" rIns="36582" bIns="36584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Situational analysis.</a:t>
                </a:r>
              </a:p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Mapping of the “To be situation”. </a:t>
                </a: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6152E289-8D46-D576-5BB0-CDFDED6E3B24}"/>
                  </a:ext>
                </a:extLst>
              </p:cNvPr>
              <p:cNvSpPr/>
              <p:nvPr/>
            </p:nvSpPr>
            <p:spPr>
              <a:xfrm>
                <a:off x="1571779" y="5165402"/>
                <a:ext cx="6090154" cy="778737"/>
              </a:xfrm>
              <a:custGeom>
                <a:avLst/>
                <a:gdLst>
                  <a:gd name="connsiteX0" fmla="*/ 85877 w 515253"/>
                  <a:gd name="connsiteY0" fmla="*/ 0 h 6651083"/>
                  <a:gd name="connsiteX1" fmla="*/ 429376 w 515253"/>
                  <a:gd name="connsiteY1" fmla="*/ 0 h 6651083"/>
                  <a:gd name="connsiteX2" fmla="*/ 515253 w 515253"/>
                  <a:gd name="connsiteY2" fmla="*/ 85877 h 6651083"/>
                  <a:gd name="connsiteX3" fmla="*/ 515253 w 515253"/>
                  <a:gd name="connsiteY3" fmla="*/ 6651083 h 6651083"/>
                  <a:gd name="connsiteX4" fmla="*/ 515253 w 515253"/>
                  <a:gd name="connsiteY4" fmla="*/ 6651083 h 6651083"/>
                  <a:gd name="connsiteX5" fmla="*/ 0 w 515253"/>
                  <a:gd name="connsiteY5" fmla="*/ 6651083 h 6651083"/>
                  <a:gd name="connsiteX6" fmla="*/ 0 w 515253"/>
                  <a:gd name="connsiteY6" fmla="*/ 6651083 h 6651083"/>
                  <a:gd name="connsiteX7" fmla="*/ 0 w 515253"/>
                  <a:gd name="connsiteY7" fmla="*/ 85877 h 6651083"/>
                  <a:gd name="connsiteX8" fmla="*/ 85877 w 515253"/>
                  <a:gd name="connsiteY8" fmla="*/ 0 h 6651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15253" h="6651083">
                    <a:moveTo>
                      <a:pt x="515253" y="1108537"/>
                    </a:moveTo>
                    <a:lnTo>
                      <a:pt x="515253" y="5542546"/>
                    </a:lnTo>
                    <a:cubicBezTo>
                      <a:pt x="515253" y="6154776"/>
                      <a:pt x="512274" y="6651077"/>
                      <a:pt x="508600" y="6651077"/>
                    </a:cubicBezTo>
                    <a:lnTo>
                      <a:pt x="0" y="6651077"/>
                    </a:lnTo>
                    <a:lnTo>
                      <a:pt x="0" y="6651077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08600" y="6"/>
                    </a:lnTo>
                    <a:cubicBezTo>
                      <a:pt x="512274" y="6"/>
                      <a:pt x="515253" y="496307"/>
                      <a:pt x="515253" y="1108537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6584" rIns="36582" bIns="36583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Monitoring and controlling of activities as per plans. </a:t>
                </a: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067DA2F-051F-282B-B89B-F7900F57DDD3}"/>
                  </a:ext>
                </a:extLst>
              </p:cNvPr>
              <p:cNvSpPr/>
              <p:nvPr/>
            </p:nvSpPr>
            <p:spPr>
              <a:xfrm>
                <a:off x="1581589" y="3147176"/>
                <a:ext cx="6060736" cy="778738"/>
              </a:xfrm>
              <a:custGeom>
                <a:avLst/>
                <a:gdLst>
                  <a:gd name="connsiteX0" fmla="*/ 85877 w 515253"/>
                  <a:gd name="connsiteY0" fmla="*/ 0 h 6096195"/>
                  <a:gd name="connsiteX1" fmla="*/ 429376 w 515253"/>
                  <a:gd name="connsiteY1" fmla="*/ 0 h 6096195"/>
                  <a:gd name="connsiteX2" fmla="*/ 515253 w 515253"/>
                  <a:gd name="connsiteY2" fmla="*/ 85877 h 6096195"/>
                  <a:gd name="connsiteX3" fmla="*/ 515253 w 515253"/>
                  <a:gd name="connsiteY3" fmla="*/ 6096195 h 6096195"/>
                  <a:gd name="connsiteX4" fmla="*/ 515253 w 515253"/>
                  <a:gd name="connsiteY4" fmla="*/ 6096195 h 6096195"/>
                  <a:gd name="connsiteX5" fmla="*/ 0 w 515253"/>
                  <a:gd name="connsiteY5" fmla="*/ 6096195 h 6096195"/>
                  <a:gd name="connsiteX6" fmla="*/ 0 w 515253"/>
                  <a:gd name="connsiteY6" fmla="*/ 6096195 h 6096195"/>
                  <a:gd name="connsiteX7" fmla="*/ 0 w 515253"/>
                  <a:gd name="connsiteY7" fmla="*/ 85877 h 6096195"/>
                  <a:gd name="connsiteX8" fmla="*/ 85877 w 515253"/>
                  <a:gd name="connsiteY8" fmla="*/ 0 h 6096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15253" h="6096195">
                    <a:moveTo>
                      <a:pt x="515253" y="1016054"/>
                    </a:moveTo>
                    <a:lnTo>
                      <a:pt x="515253" y="5080141"/>
                    </a:lnTo>
                    <a:cubicBezTo>
                      <a:pt x="515253" y="5641294"/>
                      <a:pt x="512003" y="6096189"/>
                      <a:pt x="507995" y="6096189"/>
                    </a:cubicBezTo>
                    <a:lnTo>
                      <a:pt x="0" y="6096189"/>
                    </a:lnTo>
                    <a:lnTo>
                      <a:pt x="0" y="6096189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07995" y="6"/>
                    </a:lnTo>
                    <a:cubicBezTo>
                      <a:pt x="512003" y="6"/>
                      <a:pt x="515253" y="454901"/>
                      <a:pt x="515253" y="1016054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8017" tIns="36582" rIns="36582" bIns="36584" numCol="1" spcCol="1270" anchor="ctr" anchorCtr="0">
                <a:noAutofit/>
              </a:bodyPr>
              <a:lstStyle/>
              <a:p>
                <a:pPr marL="171450" lvl="1" indent="-17145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ZA" sz="1800" kern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Compile list of outcomes and prioritise them.</a:t>
                </a:r>
              </a:p>
            </p:txBody>
          </p:sp>
        </p:grp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FB47F204-6DE1-FCBD-0330-BBB41E48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Life Cycle of a Masterplan </a:t>
            </a:r>
          </a:p>
        </p:txBody>
      </p:sp>
    </p:spTree>
    <p:extLst>
      <p:ext uri="{BB962C8B-B14F-4D97-AF65-F5344CB8AC3E}">
        <p14:creationId xmlns:p14="http://schemas.microsoft.com/office/powerpoint/2010/main" val="355608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ABD251-8BCC-06A1-5C26-21902E0D3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algn="just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We can confine the scope of work to target specific deliverables. </a:t>
            </a:r>
          </a:p>
          <a:p>
            <a:pPr marL="109728" indent="0" algn="just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Allows the teams to have a strong focus on the goals to be achieved. </a:t>
            </a:r>
          </a:p>
          <a:p>
            <a:pPr marL="109728" indent="0" algn="just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We can mitigate the risks associated with the deliverables. </a:t>
            </a:r>
          </a:p>
          <a:p>
            <a:pPr marL="109728" indent="0" algn="just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We can effectively manage stakeholder expectations. </a:t>
            </a:r>
          </a:p>
          <a:p>
            <a:pPr marL="109728" indent="0" algn="just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It provides a platform for conflict management. </a:t>
            </a:r>
          </a:p>
          <a:p>
            <a:pPr marL="109728" indent="0" algn="just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We can manage and monitor the delivery of benefits.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7D4D72-E060-1319-FEE0-49C4D62F5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96849"/>
            <a:ext cx="8784976" cy="778098"/>
          </a:xfrm>
        </p:spPr>
        <p:txBody>
          <a:bodyPr>
            <a:noAutofit/>
          </a:bodyPr>
          <a:lstStyle/>
          <a:p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The need for a project management approach </a:t>
            </a:r>
          </a:p>
        </p:txBody>
      </p:sp>
    </p:spTree>
    <p:extLst>
      <p:ext uri="{BB962C8B-B14F-4D97-AF65-F5344CB8AC3E}">
        <p14:creationId xmlns:p14="http://schemas.microsoft.com/office/powerpoint/2010/main" val="561906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6EB48F-F081-127D-7251-42145E1D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Retail, Clothing, Textile, Footwear &amp; Leather</a:t>
            </a:r>
          </a:p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</a:p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</a:p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Forestry</a:t>
            </a:r>
          </a:p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Medical Technology</a:t>
            </a:r>
          </a:p>
          <a:p>
            <a:pPr marL="624078" indent="-514350">
              <a:buClr>
                <a:schemeClr val="tx1"/>
              </a:buClr>
              <a:buFont typeface="+mj-lt"/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Plastics</a:t>
            </a:r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E6A29A-A7DC-3812-6408-6FB7DBB7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Masterplans supported by TIPS PMU </a:t>
            </a:r>
          </a:p>
        </p:txBody>
      </p:sp>
    </p:spTree>
    <p:extLst>
      <p:ext uri="{BB962C8B-B14F-4D97-AF65-F5344CB8AC3E}">
        <p14:creationId xmlns:p14="http://schemas.microsoft.com/office/powerpoint/2010/main" val="15450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57EC3-20BD-E0B4-8CC9-98975C6AE3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Lessons Learnt across Masterplans</a:t>
            </a:r>
          </a:p>
        </p:txBody>
      </p:sp>
    </p:spTree>
    <p:extLst>
      <p:ext uri="{BB962C8B-B14F-4D97-AF65-F5344CB8AC3E}">
        <p14:creationId xmlns:p14="http://schemas.microsoft.com/office/powerpoint/2010/main" val="329360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1A804A-FD6A-025D-8534-DC545C40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They created a platform for industry players to engage each other on a regular basis on matters affecting their industries.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Methods for tracking the progress on commitments were established. This made engagements to be more objective.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There were clear plans for implementation, and these were monitored and controlled. 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Leveraging on diversity since stakeholders were coming from different backgrounds. </a:t>
            </a:r>
          </a:p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2FB596-177D-4826-737E-F827E8269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What worked well </a:t>
            </a:r>
          </a:p>
        </p:txBody>
      </p:sp>
    </p:spTree>
    <p:extLst>
      <p:ext uri="{BB962C8B-B14F-4D97-AF65-F5344CB8AC3E}">
        <p14:creationId xmlns:p14="http://schemas.microsoft.com/office/powerpoint/2010/main" val="2832629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F06886-80A5-D7C2-0471-10B856BB1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66018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There can be issues of escalation that are beyond the implementation team’s locus of control.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Intergovernmental engagements. 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Some deliverable take more time to implement due to the nature of engagements and diversity of stakeholders.</a:t>
            </a:r>
          </a:p>
          <a:p>
            <a:pPr marL="109728" indent="0" algn="just">
              <a:buClr>
                <a:schemeClr val="tx1"/>
              </a:buClr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Major shakeups in one dominant company have been a risk to the masterplans.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5937B3-49C2-659C-7C10-4FA90F21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Some of the challenges </a:t>
            </a:r>
          </a:p>
        </p:txBody>
      </p:sp>
    </p:spTree>
    <p:extLst>
      <p:ext uri="{BB962C8B-B14F-4D97-AF65-F5344CB8AC3E}">
        <p14:creationId xmlns:p14="http://schemas.microsoft.com/office/powerpoint/2010/main" val="185014267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671C717-EBA4-48D9-B729-3447F2EED03A}" vid="{CEB3CCAD-C12F-48E5-9C44-EE45D26F6851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E3C75BA1833847BA15B9CACC4E0D4A" ma:contentTypeVersion="11" ma:contentTypeDescription="Create a new document." ma:contentTypeScope="" ma:versionID="59c76bc7ce302e97fe50c5e47c8a0336">
  <xsd:schema xmlns:xsd="http://www.w3.org/2001/XMLSchema" xmlns:xs="http://www.w3.org/2001/XMLSchema" xmlns:p="http://schemas.microsoft.com/office/2006/metadata/properties" xmlns:ns3="e3255f7a-2dd1-45b7-930c-c86f94dc2a88" xmlns:ns4="f77de792-b737-44cd-9d38-8c007c2ce1b1" targetNamespace="http://schemas.microsoft.com/office/2006/metadata/properties" ma:root="true" ma:fieldsID="0b5910a32c988ff6ac8dafec58d538fd" ns3:_="" ns4:_="">
    <xsd:import namespace="e3255f7a-2dd1-45b7-930c-c86f94dc2a88"/>
    <xsd:import namespace="f77de792-b737-44cd-9d38-8c007c2ce1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55f7a-2dd1-45b7-930c-c86f94dc2a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7de792-b737-44cd-9d38-8c007c2ce1b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DE592C-5F53-4471-A4C2-6055E5A194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B27D2E-0B83-4693-9FF2-6B3822B9B5C3}">
  <ds:schemaRefs>
    <ds:schemaRef ds:uri="http://purl.org/dc/terms/"/>
    <ds:schemaRef ds:uri="e3255f7a-2dd1-45b7-930c-c86f94dc2a88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77de792-b737-44cd-9d38-8c007c2ce1b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8EE97E8-0E8B-493C-BCEE-B11E858DF0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255f7a-2dd1-45b7-930c-c86f94dc2a88"/>
    <ds:schemaRef ds:uri="f77de792-b737-44cd-9d38-8c007c2ce1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472</Words>
  <Application>Microsoft Office PowerPoint</Application>
  <PresentationFormat>On-screen Show (4:3)</PresentationFormat>
  <Paragraphs>83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Arial Black</vt:lpstr>
      <vt:lpstr>Calibri</vt:lpstr>
      <vt:lpstr>Cambria</vt:lpstr>
      <vt:lpstr>Lucida Sans Unicode</vt:lpstr>
      <vt:lpstr>Verdana</vt:lpstr>
      <vt:lpstr>Wingdings</vt:lpstr>
      <vt:lpstr>Wingdings 2</vt:lpstr>
      <vt:lpstr>Wingdings 3</vt:lpstr>
      <vt:lpstr>Office Theme</vt:lpstr>
      <vt:lpstr>Concourse</vt:lpstr>
      <vt:lpstr>TIPS</vt:lpstr>
      <vt:lpstr>10 July 2024</vt:lpstr>
      <vt:lpstr>Overview</vt:lpstr>
      <vt:lpstr>Stakeholders in Masterplans</vt:lpstr>
      <vt:lpstr>Life Cycle of a Masterplan </vt:lpstr>
      <vt:lpstr>The need for a project management approach </vt:lpstr>
      <vt:lpstr>Masterplans supported by TIPS PMU </vt:lpstr>
      <vt:lpstr>Lessons Learnt across Masterplans</vt:lpstr>
      <vt:lpstr>What worked well </vt:lpstr>
      <vt:lpstr>Some of the challenges </vt:lpstr>
      <vt:lpstr>Where we can improve </vt:lpstr>
      <vt:lpstr>Bibliography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PRESENTATION</dc:title>
  <dc:creator>Mbofholowo@tips.org.za</dc:creator>
  <cp:lastModifiedBy>Lunga Msengana</cp:lastModifiedBy>
  <cp:revision>380</cp:revision>
  <cp:lastPrinted>2014-11-11T10:10:12Z</cp:lastPrinted>
  <dcterms:created xsi:type="dcterms:W3CDTF">2013-02-26T10:20:54Z</dcterms:created>
  <dcterms:modified xsi:type="dcterms:W3CDTF">2024-07-10T07:50:30Z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0x01010072E3C75BA1833847BA15B9CACC4E0D4A</vt:lpwstr>
  </property>
</Properties>
</file>