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81" r:id="rId1"/>
  </p:sldMasterIdLst>
  <p:sldIdLst>
    <p:sldId id="256" r:id="rId2"/>
    <p:sldId id="259" r:id="rId3"/>
    <p:sldId id="282" r:id="rId4"/>
    <p:sldId id="283" r:id="rId5"/>
    <p:sldId id="284" r:id="rId6"/>
    <p:sldId id="280" r:id="rId7"/>
    <p:sldId id="286" r:id="rId8"/>
    <p:sldId id="285" r:id="rId9"/>
    <p:sldId id="28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E3FD18-FA80-42CE-B611-1E3FDB87AEE8}" v="23" dt="2024-08-12T15:46:19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5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'[Household data.xlsx]Manufacturing occu_Women'!$D$60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'[Household data.xlsx]Manufacturing occu_Women'!$B$61:$C$78</c:f>
              <c:multiLvlStrCache>
                <c:ptCount val="15"/>
                <c:lvl>
                  <c:pt idx="0">
                    <c:v>Legislators, senior officials and managers</c:v>
                  </c:pt>
                  <c:pt idx="1">
                    <c:v>Professionals, technical &amp; associate professionals</c:v>
                  </c:pt>
                  <c:pt idx="2">
                    <c:v>Clerks, service, shop &amp; market sales workers</c:v>
                  </c:pt>
                  <c:pt idx="3">
                    <c:v>Craft and related trades workers &amp; plant/machine operators</c:v>
                  </c:pt>
                  <c:pt idx="4">
                    <c:v>Elementary occupations &amp; domestic workers</c:v>
                  </c:pt>
                  <c:pt idx="5">
                    <c:v>Legislators, senior officials and managers</c:v>
                  </c:pt>
                  <c:pt idx="6">
                    <c:v>Professionals, technical &amp; associate professionals</c:v>
                  </c:pt>
                  <c:pt idx="7">
                    <c:v>Clerks, service, shop &amp; market sales workers</c:v>
                  </c:pt>
                  <c:pt idx="8">
                    <c:v>Craft and related trades workers &amp; plant/machine operators</c:v>
                  </c:pt>
                  <c:pt idx="9">
                    <c:v>Elementary occupations &amp; domestic workers</c:v>
                  </c:pt>
                  <c:pt idx="10">
                    <c:v>Legislators, senior officials and managers</c:v>
                  </c:pt>
                  <c:pt idx="11">
                    <c:v>Professionals, technical &amp; associate professionals</c:v>
                  </c:pt>
                  <c:pt idx="12">
                    <c:v>Clerks, service, shop &amp; market sales workers</c:v>
                  </c:pt>
                  <c:pt idx="13">
                    <c:v>Craft and related trades workers &amp; plant/machine operators</c:v>
                  </c:pt>
                  <c:pt idx="14">
                    <c:v>Elementary occupations &amp; domestic workers</c:v>
                  </c:pt>
                </c:lvl>
                <c:lvl>
                  <c:pt idx="0">
                    <c:v>African</c:v>
                  </c:pt>
                  <c:pt idx="5">
                    <c:v>Coloured/Asian</c:v>
                  </c:pt>
                  <c:pt idx="10">
                    <c:v>White</c:v>
                  </c:pt>
                </c:lvl>
              </c:multiLvlStrCache>
              <c:extLst/>
            </c:multiLvlStrRef>
          </c:cat>
          <c:val>
            <c:numRef>
              <c:f>'[Household data.xlsx]Manufacturing occu_Women'!$D$61:$D$78</c:f>
              <c:numCache>
                <c:formatCode>0%</c:formatCode>
                <c:ptCount val="15"/>
                <c:pt idx="0">
                  <c:v>1.4191496247241503E-2</c:v>
                </c:pt>
                <c:pt idx="1">
                  <c:v>6.5324871565883499E-2</c:v>
                </c:pt>
                <c:pt idx="2">
                  <c:v>0.14359120502714962</c:v>
                </c:pt>
                <c:pt idx="3">
                  <c:v>0.52079769871888348</c:v>
                </c:pt>
                <c:pt idx="4">
                  <c:v>0.25326326994024917</c:v>
                </c:pt>
                <c:pt idx="5">
                  <c:v>4.2631300973888189E-2</c:v>
                </c:pt>
                <c:pt idx="6">
                  <c:v>0.13260918536878261</c:v>
                </c:pt>
                <c:pt idx="7">
                  <c:v>0.24044838321318046</c:v>
                </c:pt>
                <c:pt idx="8">
                  <c:v>0.38056745407271636</c:v>
                </c:pt>
                <c:pt idx="9">
                  <c:v>0.20280098379879258</c:v>
                </c:pt>
                <c:pt idx="10">
                  <c:v>0.20669003157386515</c:v>
                </c:pt>
                <c:pt idx="11">
                  <c:v>0.29410940992825346</c:v>
                </c:pt>
                <c:pt idx="12">
                  <c:v>0.41334766117602706</c:v>
                </c:pt>
                <c:pt idx="13">
                  <c:v>6.553271150744501E-2</c:v>
                </c:pt>
                <c:pt idx="14">
                  <c:v>1.8546425329392737E-2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3A9-458C-A96C-F4AE51795055}"/>
            </c:ext>
          </c:extLst>
        </c:ser>
        <c:ser>
          <c:idx val="1"/>
          <c:order val="1"/>
          <c:tx>
            <c:strRef>
              <c:f>'[Household data.xlsx]Manufacturing occu_Women'!$E$60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'[Household data.xlsx]Manufacturing occu_Women'!$B$61:$C$78</c:f>
              <c:multiLvlStrCache>
                <c:ptCount val="15"/>
                <c:lvl>
                  <c:pt idx="0">
                    <c:v>Legislators, senior officials and managers</c:v>
                  </c:pt>
                  <c:pt idx="1">
                    <c:v>Professionals, technical &amp; associate professionals</c:v>
                  </c:pt>
                  <c:pt idx="2">
                    <c:v>Clerks, service, shop &amp; market sales workers</c:v>
                  </c:pt>
                  <c:pt idx="3">
                    <c:v>Craft and related trades workers &amp; plant/machine operators</c:v>
                  </c:pt>
                  <c:pt idx="4">
                    <c:v>Elementary occupations &amp; domestic workers</c:v>
                  </c:pt>
                  <c:pt idx="5">
                    <c:v>Legislators, senior officials and managers</c:v>
                  </c:pt>
                  <c:pt idx="6">
                    <c:v>Professionals, technical &amp; associate professionals</c:v>
                  </c:pt>
                  <c:pt idx="7">
                    <c:v>Clerks, service, shop &amp; market sales workers</c:v>
                  </c:pt>
                  <c:pt idx="8">
                    <c:v>Craft and related trades workers &amp; plant/machine operators</c:v>
                  </c:pt>
                  <c:pt idx="9">
                    <c:v>Elementary occupations &amp; domestic workers</c:v>
                  </c:pt>
                  <c:pt idx="10">
                    <c:v>Legislators, senior officials and managers</c:v>
                  </c:pt>
                  <c:pt idx="11">
                    <c:v>Professionals, technical &amp; associate professionals</c:v>
                  </c:pt>
                  <c:pt idx="12">
                    <c:v>Clerks, service, shop &amp; market sales workers</c:v>
                  </c:pt>
                  <c:pt idx="13">
                    <c:v>Craft and related trades workers &amp; plant/machine operators</c:v>
                  </c:pt>
                  <c:pt idx="14">
                    <c:v>Elementary occupations &amp; domestic workers</c:v>
                  </c:pt>
                </c:lvl>
                <c:lvl>
                  <c:pt idx="0">
                    <c:v>African</c:v>
                  </c:pt>
                  <c:pt idx="5">
                    <c:v>Coloured/Asian</c:v>
                  </c:pt>
                  <c:pt idx="10">
                    <c:v>White</c:v>
                  </c:pt>
                </c:lvl>
              </c:multiLvlStrCache>
              <c:extLst/>
            </c:multiLvlStrRef>
          </c:cat>
          <c:val>
            <c:numRef>
              <c:f>'[Household data.xlsx]Manufacturing occu_Women'!$E$61:$E$78</c:f>
              <c:numCache>
                <c:formatCode>0%</c:formatCode>
                <c:ptCount val="15"/>
                <c:pt idx="0">
                  <c:v>1.7272743966516832E-2</c:v>
                </c:pt>
                <c:pt idx="1">
                  <c:v>6.4837129330517565E-2</c:v>
                </c:pt>
                <c:pt idx="2">
                  <c:v>0.12753234111198425</c:v>
                </c:pt>
                <c:pt idx="3">
                  <c:v>0.50284426979752683</c:v>
                </c:pt>
                <c:pt idx="4">
                  <c:v>0.28665462591540797</c:v>
                </c:pt>
                <c:pt idx="5">
                  <c:v>3.664756341816406E-2</c:v>
                </c:pt>
                <c:pt idx="6">
                  <c:v>0.13990022826936005</c:v>
                </c:pt>
                <c:pt idx="7">
                  <c:v>0.26198398078431195</c:v>
                </c:pt>
                <c:pt idx="8">
                  <c:v>0.33894072095075056</c:v>
                </c:pt>
                <c:pt idx="9">
                  <c:v>0.22252750657741333</c:v>
                </c:pt>
                <c:pt idx="10">
                  <c:v>0.25546720549001162</c:v>
                </c:pt>
                <c:pt idx="11">
                  <c:v>0.20858116866650087</c:v>
                </c:pt>
                <c:pt idx="12">
                  <c:v>0.40048453325594641</c:v>
                </c:pt>
                <c:pt idx="13">
                  <c:v>0.1249127400700711</c:v>
                </c:pt>
                <c:pt idx="14">
                  <c:v>1.0554352517470014E-2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3A9-458C-A96C-F4AE51795055}"/>
            </c:ext>
          </c:extLst>
        </c:ser>
        <c:ser>
          <c:idx val="2"/>
          <c:order val="2"/>
          <c:tx>
            <c:strRef>
              <c:f>'[Household data.xlsx]Manufacturing occu_Women'!$F$60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'[Household data.xlsx]Manufacturing occu_Women'!$B$61:$C$78</c:f>
              <c:multiLvlStrCache>
                <c:ptCount val="15"/>
                <c:lvl>
                  <c:pt idx="0">
                    <c:v>Legislators, senior officials and managers</c:v>
                  </c:pt>
                  <c:pt idx="1">
                    <c:v>Professionals, technical &amp; associate professionals</c:v>
                  </c:pt>
                  <c:pt idx="2">
                    <c:v>Clerks, service, shop &amp; market sales workers</c:v>
                  </c:pt>
                  <c:pt idx="3">
                    <c:v>Craft and related trades workers &amp; plant/machine operators</c:v>
                  </c:pt>
                  <c:pt idx="4">
                    <c:v>Elementary occupations &amp; domestic workers</c:v>
                  </c:pt>
                  <c:pt idx="5">
                    <c:v>Legislators, senior officials and managers</c:v>
                  </c:pt>
                  <c:pt idx="6">
                    <c:v>Professionals, technical &amp; associate professionals</c:v>
                  </c:pt>
                  <c:pt idx="7">
                    <c:v>Clerks, service, shop &amp; market sales workers</c:v>
                  </c:pt>
                  <c:pt idx="8">
                    <c:v>Craft and related trades workers &amp; plant/machine operators</c:v>
                  </c:pt>
                  <c:pt idx="9">
                    <c:v>Elementary occupations &amp; domestic workers</c:v>
                  </c:pt>
                  <c:pt idx="10">
                    <c:v>Legislators, senior officials and managers</c:v>
                  </c:pt>
                  <c:pt idx="11">
                    <c:v>Professionals, technical &amp; associate professionals</c:v>
                  </c:pt>
                  <c:pt idx="12">
                    <c:v>Clerks, service, shop &amp; market sales workers</c:v>
                  </c:pt>
                  <c:pt idx="13">
                    <c:v>Craft and related trades workers &amp; plant/machine operators</c:v>
                  </c:pt>
                  <c:pt idx="14">
                    <c:v>Elementary occupations &amp; domestic workers</c:v>
                  </c:pt>
                </c:lvl>
                <c:lvl>
                  <c:pt idx="0">
                    <c:v>African</c:v>
                  </c:pt>
                  <c:pt idx="5">
                    <c:v>Coloured/Asian</c:v>
                  </c:pt>
                  <c:pt idx="10">
                    <c:v>White</c:v>
                  </c:pt>
                </c:lvl>
              </c:multiLvlStrCache>
              <c:extLst/>
            </c:multiLvlStrRef>
          </c:cat>
          <c:val>
            <c:numRef>
              <c:f>'[Household data.xlsx]Manufacturing occu_Women'!$F$61:$F$78</c:f>
              <c:numCache>
                <c:formatCode>0%</c:formatCode>
                <c:ptCount val="15"/>
                <c:pt idx="0">
                  <c:v>3.937104417097264E-2</c:v>
                </c:pt>
                <c:pt idx="1">
                  <c:v>0.11368719251124712</c:v>
                </c:pt>
                <c:pt idx="2">
                  <c:v>0.11437115393851784</c:v>
                </c:pt>
                <c:pt idx="3">
                  <c:v>0.47604513562257744</c:v>
                </c:pt>
                <c:pt idx="4">
                  <c:v>0.25652547375668494</c:v>
                </c:pt>
                <c:pt idx="5">
                  <c:v>7.2296095401436666E-2</c:v>
                </c:pt>
                <c:pt idx="6">
                  <c:v>8.9364988020236513E-2</c:v>
                </c:pt>
                <c:pt idx="7">
                  <c:v>0.23054432170388478</c:v>
                </c:pt>
                <c:pt idx="8">
                  <c:v>0.2563728941972917</c:v>
                </c:pt>
                <c:pt idx="9">
                  <c:v>0.35142170067715034</c:v>
                </c:pt>
                <c:pt idx="10">
                  <c:v>0.28518507656492298</c:v>
                </c:pt>
                <c:pt idx="11">
                  <c:v>0.29537768620148458</c:v>
                </c:pt>
                <c:pt idx="12">
                  <c:v>0.36785474572162036</c:v>
                </c:pt>
                <c:pt idx="13">
                  <c:v>4.9937155332150672E-2</c:v>
                </c:pt>
                <c:pt idx="14">
                  <c:v>1.6453361798213508E-3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3A9-458C-A96C-F4AE51795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20"/>
        <c:axId val="2109400063"/>
        <c:axId val="2109415903"/>
      </c:barChart>
      <c:catAx>
        <c:axId val="210940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415903"/>
        <c:crosses val="autoZero"/>
        <c:auto val="1"/>
        <c:lblAlgn val="ctr"/>
        <c:lblOffset val="100"/>
        <c:noMultiLvlLbl val="0"/>
      </c:catAx>
      <c:valAx>
        <c:axId val="2109415903"/>
        <c:scaling>
          <c:orientation val="minMax"/>
        </c:scaling>
        <c:delete val="0"/>
        <c:axPos val="l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400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solidFill>
        <a:srgbClr val="002060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'SBO by gender and race'!$D$5</c:f>
              <c:strCache>
                <c:ptCount val="1"/>
                <c:pt idx="0">
                  <c:v> African men 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'SBO by gender and race'!$A$6:$C$32</c:f>
              <c:multiLvlStrCache>
                <c:ptCount val="27"/>
                <c:lvl>
                  <c:pt idx="0">
                    <c:v>2010</c:v>
                  </c:pt>
                  <c:pt idx="1">
                    <c:v>2015</c:v>
                  </c:pt>
                  <c:pt idx="2">
                    <c:v>2019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4">
                    <c:v>2010</c:v>
                  </c:pt>
                  <c:pt idx="15">
                    <c:v>2015</c:v>
                  </c:pt>
                  <c:pt idx="16">
                    <c:v>2019</c:v>
                  </c:pt>
                  <c:pt idx="17">
                    <c:v>Q1</c:v>
                  </c:pt>
                  <c:pt idx="18">
                    <c:v>Q2</c:v>
                  </c:pt>
                  <c:pt idx="19">
                    <c:v>Q3</c:v>
                  </c:pt>
                  <c:pt idx="20">
                    <c:v>Q4</c:v>
                  </c:pt>
                  <c:pt idx="21">
                    <c:v>Q1</c:v>
                  </c:pt>
                  <c:pt idx="22">
                    <c:v>Q2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</c:lvl>
                <c:lvl>
                  <c:pt idx="0">
                    <c:v> annual average </c:v>
                  </c:pt>
                  <c:pt idx="3">
                    <c:v>2020</c:v>
                  </c:pt>
                  <c:pt idx="7">
                    <c:v>2021</c:v>
                  </c:pt>
                  <c:pt idx="9">
                    <c:v>2022</c:v>
                  </c:pt>
                  <c:pt idx="14">
                    <c:v> annual average </c:v>
                  </c:pt>
                  <c:pt idx="17">
                    <c:v>2020</c:v>
                  </c:pt>
                  <c:pt idx="21">
                    <c:v>2021</c:v>
                  </c:pt>
                  <c:pt idx="23">
                    <c:v>2022</c:v>
                  </c:pt>
                </c:lvl>
                <c:lvl>
                  <c:pt idx="0">
                    <c:v> Formal sector (Including agriculture) </c:v>
                  </c:pt>
                  <c:pt idx="13">
                    <c:v>   </c:v>
                  </c:pt>
                  <c:pt idx="14">
                    <c:v> Informal sector (Including agriculture) </c:v>
                  </c:pt>
                </c:lvl>
              </c:multiLvlStrCache>
            </c:multiLvlStrRef>
          </c:cat>
          <c:val>
            <c:numRef>
              <c:f>'SBO by gender and race'!$D$6:$D$32</c:f>
              <c:numCache>
                <c:formatCode>_-* #\ ##0_-;\-* #\ ##0_-;_-* "-"??_-;_-@_-</c:formatCode>
                <c:ptCount val="27"/>
                <c:pt idx="0">
                  <c:v>136.70397002359977</c:v>
                </c:pt>
                <c:pt idx="1">
                  <c:v>167.84387224449995</c:v>
                </c:pt>
                <c:pt idx="2">
                  <c:v>212.61791498260004</c:v>
                </c:pt>
                <c:pt idx="3">
                  <c:v>229.43761100384998</c:v>
                </c:pt>
                <c:pt idx="4">
                  <c:v>236.62044983534997</c:v>
                </c:pt>
                <c:pt idx="5">
                  <c:v>171.75471398024007</c:v>
                </c:pt>
                <c:pt idx="6">
                  <c:v>162.25798109431994</c:v>
                </c:pt>
                <c:pt idx="7">
                  <c:v>173.02804812982998</c:v>
                </c:pt>
                <c:pt idx="8">
                  <c:v>188.36991469421005</c:v>
                </c:pt>
                <c:pt idx="9">
                  <c:v>168.44464044512995</c:v>
                </c:pt>
                <c:pt idx="10">
                  <c:v>193.89132380150994</c:v>
                </c:pt>
                <c:pt idx="11">
                  <c:v>252.01088591595996</c:v>
                </c:pt>
                <c:pt idx="12">
                  <c:v>259.45773006280007</c:v>
                </c:pt>
                <c:pt idx="14">
                  <c:v>639.77401155069845</c:v>
                </c:pt>
                <c:pt idx="15">
                  <c:v>719.94670604719806</c:v>
                </c:pt>
                <c:pt idx="16">
                  <c:v>865.19787520930095</c:v>
                </c:pt>
                <c:pt idx="17">
                  <c:v>879.30276172290939</c:v>
                </c:pt>
                <c:pt idx="18">
                  <c:v>662.59331827514006</c:v>
                </c:pt>
                <c:pt idx="19">
                  <c:v>838.72423227661068</c:v>
                </c:pt>
                <c:pt idx="20">
                  <c:v>880.27321242142773</c:v>
                </c:pt>
                <c:pt idx="21">
                  <c:v>786.13158306562127</c:v>
                </c:pt>
                <c:pt idx="22">
                  <c:v>845.47693181470675</c:v>
                </c:pt>
                <c:pt idx="23">
                  <c:v>790.53730163473062</c:v>
                </c:pt>
                <c:pt idx="24">
                  <c:v>999.67416457066952</c:v>
                </c:pt>
                <c:pt idx="25">
                  <c:v>1000.091796734309</c:v>
                </c:pt>
                <c:pt idx="26">
                  <c:v>953.71278070537687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4-48DF-B5B4-159C16874879}"/>
            </c:ext>
          </c:extLst>
        </c:ser>
        <c:ser>
          <c:idx val="1"/>
          <c:order val="1"/>
          <c:tx>
            <c:strRef>
              <c:f>'SBO by gender and race'!$E$5</c:f>
              <c:strCache>
                <c:ptCount val="1"/>
                <c:pt idx="0">
                  <c:v> Coloured/Asian men 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'SBO by gender and race'!$A$6:$C$32</c:f>
              <c:multiLvlStrCache>
                <c:ptCount val="27"/>
                <c:lvl>
                  <c:pt idx="0">
                    <c:v>2010</c:v>
                  </c:pt>
                  <c:pt idx="1">
                    <c:v>2015</c:v>
                  </c:pt>
                  <c:pt idx="2">
                    <c:v>2019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4">
                    <c:v>2010</c:v>
                  </c:pt>
                  <c:pt idx="15">
                    <c:v>2015</c:v>
                  </c:pt>
                  <c:pt idx="16">
                    <c:v>2019</c:v>
                  </c:pt>
                  <c:pt idx="17">
                    <c:v>Q1</c:v>
                  </c:pt>
                  <c:pt idx="18">
                    <c:v>Q2</c:v>
                  </c:pt>
                  <c:pt idx="19">
                    <c:v>Q3</c:v>
                  </c:pt>
                  <c:pt idx="20">
                    <c:v>Q4</c:v>
                  </c:pt>
                  <c:pt idx="21">
                    <c:v>Q1</c:v>
                  </c:pt>
                  <c:pt idx="22">
                    <c:v>Q2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</c:lvl>
                <c:lvl>
                  <c:pt idx="0">
                    <c:v> annual average </c:v>
                  </c:pt>
                  <c:pt idx="3">
                    <c:v>2020</c:v>
                  </c:pt>
                  <c:pt idx="7">
                    <c:v>2021</c:v>
                  </c:pt>
                  <c:pt idx="9">
                    <c:v>2022</c:v>
                  </c:pt>
                  <c:pt idx="14">
                    <c:v> annual average </c:v>
                  </c:pt>
                  <c:pt idx="17">
                    <c:v>2020</c:v>
                  </c:pt>
                  <c:pt idx="21">
                    <c:v>2021</c:v>
                  </c:pt>
                  <c:pt idx="23">
                    <c:v>2022</c:v>
                  </c:pt>
                </c:lvl>
                <c:lvl>
                  <c:pt idx="0">
                    <c:v> Formal sector (Including agriculture) </c:v>
                  </c:pt>
                  <c:pt idx="13">
                    <c:v>   </c:v>
                  </c:pt>
                  <c:pt idx="14">
                    <c:v> Informal sector (Including agriculture) </c:v>
                  </c:pt>
                </c:lvl>
              </c:multiLvlStrCache>
            </c:multiLvlStrRef>
          </c:cat>
          <c:val>
            <c:numRef>
              <c:f>'SBO by gender and race'!$E$6:$E$32</c:f>
              <c:numCache>
                <c:formatCode>_-* #\ ##0_-;\-* #\ ##0_-;_-* "-"??_-;_-@_-</c:formatCode>
                <c:ptCount val="27"/>
                <c:pt idx="0">
                  <c:v>68.619722807399953</c:v>
                </c:pt>
                <c:pt idx="1">
                  <c:v>77.593132256199965</c:v>
                </c:pt>
                <c:pt idx="2">
                  <c:v>90.187595043699943</c:v>
                </c:pt>
                <c:pt idx="3">
                  <c:v>74.505118315729987</c:v>
                </c:pt>
                <c:pt idx="4">
                  <c:v>87.437464099790034</c:v>
                </c:pt>
                <c:pt idx="5">
                  <c:v>83.895618622089998</c:v>
                </c:pt>
                <c:pt idx="6">
                  <c:v>87.279894109273016</c:v>
                </c:pt>
                <c:pt idx="7">
                  <c:v>83.973377917679983</c:v>
                </c:pt>
                <c:pt idx="8">
                  <c:v>77.065168936650011</c:v>
                </c:pt>
                <c:pt idx="9">
                  <c:v>78.711069283160001</c:v>
                </c:pt>
                <c:pt idx="10">
                  <c:v>70.658677576840006</c:v>
                </c:pt>
                <c:pt idx="11">
                  <c:v>76.469211506959994</c:v>
                </c:pt>
                <c:pt idx="12">
                  <c:v>65.142367502489989</c:v>
                </c:pt>
                <c:pt idx="14">
                  <c:v>56.858500540400044</c:v>
                </c:pt>
                <c:pt idx="15">
                  <c:v>57.694552863200073</c:v>
                </c:pt>
                <c:pt idx="16">
                  <c:v>85.344864506700048</c:v>
                </c:pt>
                <c:pt idx="17">
                  <c:v>70.565488773530006</c:v>
                </c:pt>
                <c:pt idx="18">
                  <c:v>58.216320466239999</c:v>
                </c:pt>
                <c:pt idx="19">
                  <c:v>51.76995120701001</c:v>
                </c:pt>
                <c:pt idx="20">
                  <c:v>57.350389124370011</c:v>
                </c:pt>
                <c:pt idx="21">
                  <c:v>72.853444025429994</c:v>
                </c:pt>
                <c:pt idx="22">
                  <c:v>67.052027853879991</c:v>
                </c:pt>
                <c:pt idx="23">
                  <c:v>69.860445679649999</c:v>
                </c:pt>
                <c:pt idx="24">
                  <c:v>69.41774972624998</c:v>
                </c:pt>
                <c:pt idx="25">
                  <c:v>64.420300961320009</c:v>
                </c:pt>
                <c:pt idx="26">
                  <c:v>81.568174299854974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4-48DF-B5B4-159C16874879}"/>
            </c:ext>
          </c:extLst>
        </c:ser>
        <c:ser>
          <c:idx val="2"/>
          <c:order val="2"/>
          <c:tx>
            <c:strRef>
              <c:f>'SBO by gender and race'!$F$5</c:f>
              <c:strCache>
                <c:ptCount val="1"/>
                <c:pt idx="0">
                  <c:v> White men 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'SBO by gender and race'!$A$6:$C$32</c:f>
              <c:multiLvlStrCache>
                <c:ptCount val="27"/>
                <c:lvl>
                  <c:pt idx="0">
                    <c:v>2010</c:v>
                  </c:pt>
                  <c:pt idx="1">
                    <c:v>2015</c:v>
                  </c:pt>
                  <c:pt idx="2">
                    <c:v>2019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4">
                    <c:v>2010</c:v>
                  </c:pt>
                  <c:pt idx="15">
                    <c:v>2015</c:v>
                  </c:pt>
                  <c:pt idx="16">
                    <c:v>2019</c:v>
                  </c:pt>
                  <c:pt idx="17">
                    <c:v>Q1</c:v>
                  </c:pt>
                  <c:pt idx="18">
                    <c:v>Q2</c:v>
                  </c:pt>
                  <c:pt idx="19">
                    <c:v>Q3</c:v>
                  </c:pt>
                  <c:pt idx="20">
                    <c:v>Q4</c:v>
                  </c:pt>
                  <c:pt idx="21">
                    <c:v>Q1</c:v>
                  </c:pt>
                  <c:pt idx="22">
                    <c:v>Q2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</c:lvl>
                <c:lvl>
                  <c:pt idx="0">
                    <c:v> annual average </c:v>
                  </c:pt>
                  <c:pt idx="3">
                    <c:v>2020</c:v>
                  </c:pt>
                  <c:pt idx="7">
                    <c:v>2021</c:v>
                  </c:pt>
                  <c:pt idx="9">
                    <c:v>2022</c:v>
                  </c:pt>
                  <c:pt idx="14">
                    <c:v> annual average </c:v>
                  </c:pt>
                  <c:pt idx="17">
                    <c:v>2020</c:v>
                  </c:pt>
                  <c:pt idx="21">
                    <c:v>2021</c:v>
                  </c:pt>
                  <c:pt idx="23">
                    <c:v>2022</c:v>
                  </c:pt>
                </c:lvl>
                <c:lvl>
                  <c:pt idx="0">
                    <c:v> Formal sector (Including agriculture) </c:v>
                  </c:pt>
                  <c:pt idx="13">
                    <c:v>   </c:v>
                  </c:pt>
                  <c:pt idx="14">
                    <c:v> Informal sector (Including agriculture) </c:v>
                  </c:pt>
                </c:lvl>
              </c:multiLvlStrCache>
            </c:multiLvlStrRef>
          </c:cat>
          <c:val>
            <c:numRef>
              <c:f>'SBO by gender and race'!$F$6:$F$32</c:f>
              <c:numCache>
                <c:formatCode>_-* #\ ##0_-;\-* #\ ##0_-;_-* "-"??_-;_-@_-</c:formatCode>
                <c:ptCount val="27"/>
                <c:pt idx="0">
                  <c:v>235.64084293170029</c:v>
                </c:pt>
                <c:pt idx="1">
                  <c:v>218.19950794290011</c:v>
                </c:pt>
                <c:pt idx="2">
                  <c:v>203.22109368009993</c:v>
                </c:pt>
                <c:pt idx="3">
                  <c:v>210.2191590119551</c:v>
                </c:pt>
                <c:pt idx="4">
                  <c:v>225.72769482560091</c:v>
                </c:pt>
                <c:pt idx="5">
                  <c:v>200.55234257358995</c:v>
                </c:pt>
                <c:pt idx="6">
                  <c:v>192.51769170524011</c:v>
                </c:pt>
                <c:pt idx="7">
                  <c:v>215.70311716117098</c:v>
                </c:pt>
                <c:pt idx="8">
                  <c:v>218.63876063238999</c:v>
                </c:pt>
                <c:pt idx="9">
                  <c:v>182.92550655841006</c:v>
                </c:pt>
                <c:pt idx="10">
                  <c:v>204.93151165494993</c:v>
                </c:pt>
                <c:pt idx="11">
                  <c:v>195.12470417294</c:v>
                </c:pt>
                <c:pt idx="12">
                  <c:v>188.47131590797997</c:v>
                </c:pt>
                <c:pt idx="14">
                  <c:v>37.555813208699995</c:v>
                </c:pt>
                <c:pt idx="15">
                  <c:v>47.826396164799995</c:v>
                </c:pt>
                <c:pt idx="16">
                  <c:v>35.230068145799983</c:v>
                </c:pt>
                <c:pt idx="17">
                  <c:v>42.382331632259998</c:v>
                </c:pt>
                <c:pt idx="18">
                  <c:v>21.608450631929998</c:v>
                </c:pt>
                <c:pt idx="19">
                  <c:v>27.300676359129998</c:v>
                </c:pt>
                <c:pt idx="20">
                  <c:v>36.148760605610001</c:v>
                </c:pt>
                <c:pt idx="21">
                  <c:v>33.203034983729992</c:v>
                </c:pt>
                <c:pt idx="22">
                  <c:v>52.71161444605</c:v>
                </c:pt>
                <c:pt idx="23">
                  <c:v>60.527252348099999</c:v>
                </c:pt>
                <c:pt idx="24">
                  <c:v>46.483098699870006</c:v>
                </c:pt>
                <c:pt idx="25">
                  <c:v>53.372534440395988</c:v>
                </c:pt>
                <c:pt idx="26">
                  <c:v>44.000454175160002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D4-48DF-B5B4-159C16874879}"/>
            </c:ext>
          </c:extLst>
        </c:ser>
        <c:ser>
          <c:idx val="3"/>
          <c:order val="3"/>
          <c:tx>
            <c:strRef>
              <c:f>'SBO by gender and race'!$G$5</c:f>
              <c:strCache>
                <c:ptCount val="1"/>
                <c:pt idx="0">
                  <c:v> African women 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'SBO by gender and race'!$A$6:$C$32</c:f>
              <c:multiLvlStrCache>
                <c:ptCount val="27"/>
                <c:lvl>
                  <c:pt idx="0">
                    <c:v>2010</c:v>
                  </c:pt>
                  <c:pt idx="1">
                    <c:v>2015</c:v>
                  </c:pt>
                  <c:pt idx="2">
                    <c:v>2019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4">
                    <c:v>2010</c:v>
                  </c:pt>
                  <c:pt idx="15">
                    <c:v>2015</c:v>
                  </c:pt>
                  <c:pt idx="16">
                    <c:v>2019</c:v>
                  </c:pt>
                  <c:pt idx="17">
                    <c:v>Q1</c:v>
                  </c:pt>
                  <c:pt idx="18">
                    <c:v>Q2</c:v>
                  </c:pt>
                  <c:pt idx="19">
                    <c:v>Q3</c:v>
                  </c:pt>
                  <c:pt idx="20">
                    <c:v>Q4</c:v>
                  </c:pt>
                  <c:pt idx="21">
                    <c:v>Q1</c:v>
                  </c:pt>
                  <c:pt idx="22">
                    <c:v>Q2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</c:lvl>
                <c:lvl>
                  <c:pt idx="0">
                    <c:v> annual average </c:v>
                  </c:pt>
                  <c:pt idx="3">
                    <c:v>2020</c:v>
                  </c:pt>
                  <c:pt idx="7">
                    <c:v>2021</c:v>
                  </c:pt>
                  <c:pt idx="9">
                    <c:v>2022</c:v>
                  </c:pt>
                  <c:pt idx="14">
                    <c:v> annual average </c:v>
                  </c:pt>
                  <c:pt idx="17">
                    <c:v>2020</c:v>
                  </c:pt>
                  <c:pt idx="21">
                    <c:v>2021</c:v>
                  </c:pt>
                  <c:pt idx="23">
                    <c:v>2022</c:v>
                  </c:pt>
                </c:lvl>
                <c:lvl>
                  <c:pt idx="0">
                    <c:v> Formal sector (Including agriculture) </c:v>
                  </c:pt>
                  <c:pt idx="13">
                    <c:v>   </c:v>
                  </c:pt>
                  <c:pt idx="14">
                    <c:v> Informal sector (Including agriculture) </c:v>
                  </c:pt>
                </c:lvl>
              </c:multiLvlStrCache>
            </c:multiLvlStrRef>
          </c:cat>
          <c:val>
            <c:numRef>
              <c:f>'SBO by gender and race'!$G$6:$G$32</c:f>
              <c:numCache>
                <c:formatCode>_-* #\ ##0_-;\-* #\ ##0_-;_-* "-"??_-;_-@_-</c:formatCode>
                <c:ptCount val="27"/>
                <c:pt idx="0">
                  <c:v>41.381278097500001</c:v>
                </c:pt>
                <c:pt idx="1">
                  <c:v>51.724195315200021</c:v>
                </c:pt>
                <c:pt idx="2">
                  <c:v>68.730551930299981</c:v>
                </c:pt>
                <c:pt idx="3">
                  <c:v>62.603371976427013</c:v>
                </c:pt>
                <c:pt idx="4">
                  <c:v>74.556536708832994</c:v>
                </c:pt>
                <c:pt idx="5">
                  <c:v>51.629493632710002</c:v>
                </c:pt>
                <c:pt idx="6">
                  <c:v>54.461062060410015</c:v>
                </c:pt>
                <c:pt idx="7">
                  <c:v>50.399071175730001</c:v>
                </c:pt>
                <c:pt idx="8">
                  <c:v>49.511370515374992</c:v>
                </c:pt>
                <c:pt idx="9">
                  <c:v>44.992007856280011</c:v>
                </c:pt>
                <c:pt idx="10">
                  <c:v>60.820205832659994</c:v>
                </c:pt>
                <c:pt idx="11">
                  <c:v>75.937006371089993</c:v>
                </c:pt>
                <c:pt idx="12">
                  <c:v>75.77085294633099</c:v>
                </c:pt>
                <c:pt idx="14">
                  <c:v>551.43908443550049</c:v>
                </c:pt>
                <c:pt idx="15">
                  <c:v>484.37501303450017</c:v>
                </c:pt>
                <c:pt idx="16">
                  <c:v>558.14072845189946</c:v>
                </c:pt>
                <c:pt idx="17">
                  <c:v>569.21484610898267</c:v>
                </c:pt>
                <c:pt idx="18">
                  <c:v>421.06159110095962</c:v>
                </c:pt>
                <c:pt idx="19">
                  <c:v>500.42717736324977</c:v>
                </c:pt>
                <c:pt idx="20">
                  <c:v>491.82295428583757</c:v>
                </c:pt>
                <c:pt idx="21">
                  <c:v>477.29815898350802</c:v>
                </c:pt>
                <c:pt idx="22">
                  <c:v>481.73299630659426</c:v>
                </c:pt>
                <c:pt idx="23">
                  <c:v>469.38505523940972</c:v>
                </c:pt>
                <c:pt idx="24">
                  <c:v>540.77503668385623</c:v>
                </c:pt>
                <c:pt idx="25">
                  <c:v>561.6582416685585</c:v>
                </c:pt>
                <c:pt idx="26">
                  <c:v>540.23117459767741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D4-48DF-B5B4-159C16874879}"/>
            </c:ext>
          </c:extLst>
        </c:ser>
        <c:ser>
          <c:idx val="4"/>
          <c:order val="4"/>
          <c:tx>
            <c:strRef>
              <c:f>'SBO by gender and race'!$H$5</c:f>
              <c:strCache>
                <c:ptCount val="1"/>
                <c:pt idx="0">
                  <c:v> Coloured/Asian women </c:v>
                </c:pt>
              </c:strCache>
            </c:strRef>
          </c:tx>
          <c:spPr>
            <a:solidFill>
              <a:srgbClr val="4BACC6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'SBO by gender and race'!$A$6:$C$32</c:f>
              <c:multiLvlStrCache>
                <c:ptCount val="27"/>
                <c:lvl>
                  <c:pt idx="0">
                    <c:v>2010</c:v>
                  </c:pt>
                  <c:pt idx="1">
                    <c:v>2015</c:v>
                  </c:pt>
                  <c:pt idx="2">
                    <c:v>2019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4">
                    <c:v>2010</c:v>
                  </c:pt>
                  <c:pt idx="15">
                    <c:v>2015</c:v>
                  </c:pt>
                  <c:pt idx="16">
                    <c:v>2019</c:v>
                  </c:pt>
                  <c:pt idx="17">
                    <c:v>Q1</c:v>
                  </c:pt>
                  <c:pt idx="18">
                    <c:v>Q2</c:v>
                  </c:pt>
                  <c:pt idx="19">
                    <c:v>Q3</c:v>
                  </c:pt>
                  <c:pt idx="20">
                    <c:v>Q4</c:v>
                  </c:pt>
                  <c:pt idx="21">
                    <c:v>Q1</c:v>
                  </c:pt>
                  <c:pt idx="22">
                    <c:v>Q2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</c:lvl>
                <c:lvl>
                  <c:pt idx="0">
                    <c:v> annual average </c:v>
                  </c:pt>
                  <c:pt idx="3">
                    <c:v>2020</c:v>
                  </c:pt>
                  <c:pt idx="7">
                    <c:v>2021</c:v>
                  </c:pt>
                  <c:pt idx="9">
                    <c:v>2022</c:v>
                  </c:pt>
                  <c:pt idx="14">
                    <c:v> annual average </c:v>
                  </c:pt>
                  <c:pt idx="17">
                    <c:v>2020</c:v>
                  </c:pt>
                  <c:pt idx="21">
                    <c:v>2021</c:v>
                  </c:pt>
                  <c:pt idx="23">
                    <c:v>2022</c:v>
                  </c:pt>
                </c:lvl>
                <c:lvl>
                  <c:pt idx="0">
                    <c:v> Formal sector (Including agriculture) </c:v>
                  </c:pt>
                  <c:pt idx="13">
                    <c:v>   </c:v>
                  </c:pt>
                  <c:pt idx="14">
                    <c:v> Informal sector (Including agriculture) </c:v>
                  </c:pt>
                </c:lvl>
              </c:multiLvlStrCache>
            </c:multiLvlStrRef>
          </c:cat>
          <c:val>
            <c:numRef>
              <c:f>'SBO by gender and race'!$H$6:$H$32</c:f>
              <c:numCache>
                <c:formatCode>_-* #\ ##0_-;\-* #\ ##0_-;_-* "-"??_-;_-@_-</c:formatCode>
                <c:ptCount val="27"/>
                <c:pt idx="0">
                  <c:v>15.765592203700004</c:v>
                </c:pt>
                <c:pt idx="1">
                  <c:v>14.410321975799995</c:v>
                </c:pt>
                <c:pt idx="2">
                  <c:v>18.281967607199991</c:v>
                </c:pt>
                <c:pt idx="3">
                  <c:v>18.28018892803</c:v>
                </c:pt>
                <c:pt idx="4">
                  <c:v>12.551744671050002</c:v>
                </c:pt>
                <c:pt idx="5">
                  <c:v>19.449813097799996</c:v>
                </c:pt>
                <c:pt idx="6">
                  <c:v>16.729791030509997</c:v>
                </c:pt>
                <c:pt idx="7">
                  <c:v>15.855473376179996</c:v>
                </c:pt>
                <c:pt idx="8">
                  <c:v>18.28385322906</c:v>
                </c:pt>
                <c:pt idx="9">
                  <c:v>8.9777428770700016</c:v>
                </c:pt>
                <c:pt idx="10">
                  <c:v>20.419679713530002</c:v>
                </c:pt>
                <c:pt idx="11">
                  <c:v>13.024741160259998</c:v>
                </c:pt>
                <c:pt idx="12">
                  <c:v>17.113287699290002</c:v>
                </c:pt>
                <c:pt idx="14">
                  <c:v>19.745690751000001</c:v>
                </c:pt>
                <c:pt idx="15">
                  <c:v>20.93003329139999</c:v>
                </c:pt>
                <c:pt idx="16">
                  <c:v>30.457917659499987</c:v>
                </c:pt>
                <c:pt idx="17">
                  <c:v>19.839464354659995</c:v>
                </c:pt>
                <c:pt idx="18">
                  <c:v>12.081291220620001</c:v>
                </c:pt>
                <c:pt idx="19">
                  <c:v>6.1066311625600012</c:v>
                </c:pt>
                <c:pt idx="20">
                  <c:v>14.81817256491</c:v>
                </c:pt>
                <c:pt idx="21">
                  <c:v>9.14328665673</c:v>
                </c:pt>
                <c:pt idx="22">
                  <c:v>16.580380604460004</c:v>
                </c:pt>
                <c:pt idx="23">
                  <c:v>26.462422039729997</c:v>
                </c:pt>
                <c:pt idx="24">
                  <c:v>30.024786609739998</c:v>
                </c:pt>
                <c:pt idx="25">
                  <c:v>22.783347611819998</c:v>
                </c:pt>
                <c:pt idx="26">
                  <c:v>16.728533834300002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D4-48DF-B5B4-159C16874879}"/>
            </c:ext>
          </c:extLst>
        </c:ser>
        <c:ser>
          <c:idx val="5"/>
          <c:order val="5"/>
          <c:tx>
            <c:strRef>
              <c:f>'SBO by gender and race'!$I$5</c:f>
              <c:strCache>
                <c:ptCount val="1"/>
                <c:pt idx="0">
                  <c:v> White women </c:v>
                </c:pt>
              </c:strCache>
            </c:strRef>
          </c:tx>
          <c:spPr>
            <a:solidFill>
              <a:srgbClr val="4BACC6">
                <a:lumMod val="5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'SBO by gender and race'!$A$6:$C$32</c:f>
              <c:multiLvlStrCache>
                <c:ptCount val="27"/>
                <c:lvl>
                  <c:pt idx="0">
                    <c:v>2010</c:v>
                  </c:pt>
                  <c:pt idx="1">
                    <c:v>2015</c:v>
                  </c:pt>
                  <c:pt idx="2">
                    <c:v>2019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4">
                    <c:v>2010</c:v>
                  </c:pt>
                  <c:pt idx="15">
                    <c:v>2015</c:v>
                  </c:pt>
                  <c:pt idx="16">
                    <c:v>2019</c:v>
                  </c:pt>
                  <c:pt idx="17">
                    <c:v>Q1</c:v>
                  </c:pt>
                  <c:pt idx="18">
                    <c:v>Q2</c:v>
                  </c:pt>
                  <c:pt idx="19">
                    <c:v>Q3</c:v>
                  </c:pt>
                  <c:pt idx="20">
                    <c:v>Q4</c:v>
                  </c:pt>
                  <c:pt idx="21">
                    <c:v>Q1</c:v>
                  </c:pt>
                  <c:pt idx="22">
                    <c:v>Q2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</c:lvl>
                <c:lvl>
                  <c:pt idx="0">
                    <c:v> annual average </c:v>
                  </c:pt>
                  <c:pt idx="3">
                    <c:v>2020</c:v>
                  </c:pt>
                  <c:pt idx="7">
                    <c:v>2021</c:v>
                  </c:pt>
                  <c:pt idx="9">
                    <c:v>2022</c:v>
                  </c:pt>
                  <c:pt idx="14">
                    <c:v> annual average </c:v>
                  </c:pt>
                  <c:pt idx="17">
                    <c:v>2020</c:v>
                  </c:pt>
                  <c:pt idx="21">
                    <c:v>2021</c:v>
                  </c:pt>
                  <c:pt idx="23">
                    <c:v>2022</c:v>
                  </c:pt>
                </c:lvl>
                <c:lvl>
                  <c:pt idx="0">
                    <c:v> Formal sector (Including agriculture) </c:v>
                  </c:pt>
                  <c:pt idx="13">
                    <c:v>   </c:v>
                  </c:pt>
                  <c:pt idx="14">
                    <c:v> Informal sector (Including agriculture) </c:v>
                  </c:pt>
                </c:lvl>
              </c:multiLvlStrCache>
            </c:multiLvlStrRef>
          </c:cat>
          <c:val>
            <c:numRef>
              <c:f>'SBO by gender and race'!$I$6:$I$32</c:f>
              <c:numCache>
                <c:formatCode>_-* #\ ##0_-;\-* #\ ##0_-;_-* "-"??_-;_-@_-</c:formatCode>
                <c:ptCount val="27"/>
                <c:pt idx="0">
                  <c:v>87.941078491100058</c:v>
                </c:pt>
                <c:pt idx="1">
                  <c:v>86.364701475600057</c:v>
                </c:pt>
                <c:pt idx="2">
                  <c:v>79.253455485400025</c:v>
                </c:pt>
                <c:pt idx="3">
                  <c:v>82.908186203110034</c:v>
                </c:pt>
                <c:pt idx="4">
                  <c:v>53.212103423302004</c:v>
                </c:pt>
                <c:pt idx="5">
                  <c:v>83.206834804179991</c:v>
                </c:pt>
                <c:pt idx="6">
                  <c:v>86.308089445429985</c:v>
                </c:pt>
                <c:pt idx="7">
                  <c:v>91.013212395669981</c:v>
                </c:pt>
                <c:pt idx="8">
                  <c:v>96.525359373322004</c:v>
                </c:pt>
                <c:pt idx="9">
                  <c:v>102.83497120021997</c:v>
                </c:pt>
                <c:pt idx="10">
                  <c:v>77.581985316969963</c:v>
                </c:pt>
                <c:pt idx="11">
                  <c:v>94.939716623689961</c:v>
                </c:pt>
                <c:pt idx="12">
                  <c:v>100.79395422917003</c:v>
                </c:pt>
                <c:pt idx="14">
                  <c:v>19.939337186100008</c:v>
                </c:pt>
                <c:pt idx="15">
                  <c:v>32.997141649800007</c:v>
                </c:pt>
                <c:pt idx="16">
                  <c:v>31.920347887400002</c:v>
                </c:pt>
                <c:pt idx="17">
                  <c:v>33.780005932329992</c:v>
                </c:pt>
                <c:pt idx="18">
                  <c:v>22.979063287999999</c:v>
                </c:pt>
                <c:pt idx="19">
                  <c:v>32.851903081719996</c:v>
                </c:pt>
                <c:pt idx="20">
                  <c:v>38.644211357459994</c:v>
                </c:pt>
                <c:pt idx="21">
                  <c:v>46.957740896990003</c:v>
                </c:pt>
                <c:pt idx="22">
                  <c:v>43.166334559599996</c:v>
                </c:pt>
                <c:pt idx="23">
                  <c:v>16.993061279320003</c:v>
                </c:pt>
                <c:pt idx="24">
                  <c:v>38.130745600209998</c:v>
                </c:pt>
                <c:pt idx="25">
                  <c:v>42.663357198980002</c:v>
                </c:pt>
                <c:pt idx="26">
                  <c:v>39.543323351659993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D4-48DF-B5B4-159C16874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100"/>
        <c:axId val="1856535056"/>
        <c:axId val="1856527984"/>
      </c:barChart>
      <c:lineChart>
        <c:grouping val="standard"/>
        <c:varyColors val="0"/>
        <c:ser>
          <c:idx val="6"/>
          <c:order val="6"/>
          <c:tx>
            <c:strRef>
              <c:f>'SBO by gender and race'!$J$5</c:f>
              <c:strCache>
                <c:ptCount val="1"/>
                <c:pt idx="0">
                  <c:v>% women (right axis)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tint val="62000"/>
                </a:schemeClr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multiLvlStrRef>
              <c:f>'SBO by gender and race'!$A$6:$C$32</c:f>
              <c:multiLvlStrCache>
                <c:ptCount val="27"/>
                <c:lvl>
                  <c:pt idx="0">
                    <c:v>2010</c:v>
                  </c:pt>
                  <c:pt idx="1">
                    <c:v>2015</c:v>
                  </c:pt>
                  <c:pt idx="2">
                    <c:v>2019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4">
                    <c:v>2010</c:v>
                  </c:pt>
                  <c:pt idx="15">
                    <c:v>2015</c:v>
                  </c:pt>
                  <c:pt idx="16">
                    <c:v>2019</c:v>
                  </c:pt>
                  <c:pt idx="17">
                    <c:v>Q1</c:v>
                  </c:pt>
                  <c:pt idx="18">
                    <c:v>Q2</c:v>
                  </c:pt>
                  <c:pt idx="19">
                    <c:v>Q3</c:v>
                  </c:pt>
                  <c:pt idx="20">
                    <c:v>Q4</c:v>
                  </c:pt>
                  <c:pt idx="21">
                    <c:v>Q1</c:v>
                  </c:pt>
                  <c:pt idx="22">
                    <c:v>Q2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</c:lvl>
                <c:lvl>
                  <c:pt idx="0">
                    <c:v> annual average </c:v>
                  </c:pt>
                  <c:pt idx="3">
                    <c:v>2020</c:v>
                  </c:pt>
                  <c:pt idx="7">
                    <c:v>2021</c:v>
                  </c:pt>
                  <c:pt idx="9">
                    <c:v>2022</c:v>
                  </c:pt>
                  <c:pt idx="14">
                    <c:v> annual average </c:v>
                  </c:pt>
                  <c:pt idx="17">
                    <c:v>2020</c:v>
                  </c:pt>
                  <c:pt idx="21">
                    <c:v>2021</c:v>
                  </c:pt>
                  <c:pt idx="23">
                    <c:v>2022</c:v>
                  </c:pt>
                </c:lvl>
                <c:lvl>
                  <c:pt idx="0">
                    <c:v> Formal sector (Including agriculture) </c:v>
                  </c:pt>
                  <c:pt idx="13">
                    <c:v>   </c:v>
                  </c:pt>
                  <c:pt idx="14">
                    <c:v> Informal sector (Including agriculture) </c:v>
                  </c:pt>
                </c:lvl>
              </c:multiLvlStrCache>
            </c:multiLvlStrRef>
          </c:cat>
          <c:val>
            <c:numRef>
              <c:f>'SBO by gender and race'!$J$6:$J$32</c:f>
              <c:numCache>
                <c:formatCode>0%</c:formatCode>
                <c:ptCount val="27"/>
                <c:pt idx="0">
                  <c:v>0.24756818308255774</c:v>
                </c:pt>
                <c:pt idx="1">
                  <c:v>0.24750912995593438</c:v>
                </c:pt>
                <c:pt idx="2">
                  <c:v>0.24731192978086899</c:v>
                </c:pt>
                <c:pt idx="3">
                  <c:v>0.24159726940837359</c:v>
                </c:pt>
                <c:pt idx="4">
                  <c:v>0.20333164196781731</c:v>
                </c:pt>
                <c:pt idx="5">
                  <c:v>0.25272558204424284</c:v>
                </c:pt>
                <c:pt idx="6">
                  <c:v>0.26269328318804019</c:v>
                </c:pt>
                <c:pt idx="7">
                  <c:v>0.24964233650998721</c:v>
                </c:pt>
                <c:pt idx="8">
                  <c:v>0.2534268898353742</c:v>
                </c:pt>
                <c:pt idx="9">
                  <c:v>0.26718091493055685</c:v>
                </c:pt>
                <c:pt idx="10">
                  <c:v>0.25277895191048777</c:v>
                </c:pt>
                <c:pt idx="11">
                  <c:v>0.25992909611882975</c:v>
                </c:pt>
                <c:pt idx="12">
                  <c:v>0.27404065031115404</c:v>
                </c:pt>
                <c:pt idx="14">
                  <c:v>0.44602623167920424</c:v>
                </c:pt>
                <c:pt idx="15">
                  <c:v>0.39471630108161143</c:v>
                </c:pt>
                <c:pt idx="16">
                  <c:v>0.38630527359975297</c:v>
                </c:pt>
                <c:pt idx="17">
                  <c:v>0.38563565108243647</c:v>
                </c:pt>
                <c:pt idx="18">
                  <c:v>0.38056463054744033</c:v>
                </c:pt>
                <c:pt idx="19">
                  <c:v>0.37015708428688299</c:v>
                </c:pt>
                <c:pt idx="20">
                  <c:v>0.35896288737361265</c:v>
                </c:pt>
                <c:pt idx="21">
                  <c:v>0.37416102525928174</c:v>
                </c:pt>
                <c:pt idx="22">
                  <c:v>0.3593763996217218</c:v>
                </c:pt>
                <c:pt idx="23">
                  <c:v>0.35768786798628721</c:v>
                </c:pt>
                <c:pt idx="24">
                  <c:v>0.35310443485270054</c:v>
                </c:pt>
                <c:pt idx="25">
                  <c:v>0.35937460840136048</c:v>
                </c:pt>
                <c:pt idx="26">
                  <c:v>0.35595451133350231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44D4-48DF-B5B4-159C16874879}"/>
            </c:ext>
          </c:extLst>
        </c:ser>
        <c:ser>
          <c:idx val="7"/>
          <c:order val="7"/>
          <c:tx>
            <c:strRef>
              <c:f>'SBO by gender and race'!$K$5</c:f>
              <c:strCache>
                <c:ptCount val="1"/>
                <c:pt idx="0">
                  <c:v>% black women (right axis)</c:v>
                </c:pt>
              </c:strCache>
            </c:strRef>
          </c:tx>
          <c:spPr>
            <a:ln w="15875" cap="rnd">
              <a:solidFill>
                <a:sysClr val="windowText" lastClr="000000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multiLvlStrRef>
              <c:f>'SBO by gender and race'!$A$6:$C$32</c:f>
              <c:multiLvlStrCache>
                <c:ptCount val="27"/>
                <c:lvl>
                  <c:pt idx="0">
                    <c:v>2010</c:v>
                  </c:pt>
                  <c:pt idx="1">
                    <c:v>2015</c:v>
                  </c:pt>
                  <c:pt idx="2">
                    <c:v>2019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Q1</c:v>
                  </c:pt>
                  <c:pt idx="10">
                    <c:v>Q2</c:v>
                  </c:pt>
                  <c:pt idx="11">
                    <c:v>Q3</c:v>
                  </c:pt>
                  <c:pt idx="12">
                    <c:v>Q4</c:v>
                  </c:pt>
                  <c:pt idx="14">
                    <c:v>2010</c:v>
                  </c:pt>
                  <c:pt idx="15">
                    <c:v>2015</c:v>
                  </c:pt>
                  <c:pt idx="16">
                    <c:v>2019</c:v>
                  </c:pt>
                  <c:pt idx="17">
                    <c:v>Q1</c:v>
                  </c:pt>
                  <c:pt idx="18">
                    <c:v>Q2</c:v>
                  </c:pt>
                  <c:pt idx="19">
                    <c:v>Q3</c:v>
                  </c:pt>
                  <c:pt idx="20">
                    <c:v>Q4</c:v>
                  </c:pt>
                  <c:pt idx="21">
                    <c:v>Q1</c:v>
                  </c:pt>
                  <c:pt idx="22">
                    <c:v>Q2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</c:lvl>
                <c:lvl>
                  <c:pt idx="0">
                    <c:v> annual average </c:v>
                  </c:pt>
                  <c:pt idx="3">
                    <c:v>2020</c:v>
                  </c:pt>
                  <c:pt idx="7">
                    <c:v>2021</c:v>
                  </c:pt>
                  <c:pt idx="9">
                    <c:v>2022</c:v>
                  </c:pt>
                  <c:pt idx="14">
                    <c:v> annual average </c:v>
                  </c:pt>
                  <c:pt idx="17">
                    <c:v>2020</c:v>
                  </c:pt>
                  <c:pt idx="21">
                    <c:v>2021</c:v>
                  </c:pt>
                  <c:pt idx="23">
                    <c:v>2022</c:v>
                  </c:pt>
                </c:lvl>
                <c:lvl>
                  <c:pt idx="0">
                    <c:v> Formal sector (Including agriculture) </c:v>
                  </c:pt>
                  <c:pt idx="13">
                    <c:v>   </c:v>
                  </c:pt>
                  <c:pt idx="14">
                    <c:v> Informal sector (Including agriculture) </c:v>
                  </c:pt>
                </c:lvl>
              </c:multiLvlStrCache>
            </c:multiLvlStrRef>
          </c:cat>
          <c:val>
            <c:numRef>
              <c:f>'SBO by gender and race'!$K$6:$K$32</c:f>
              <c:numCache>
                <c:formatCode>0%</c:formatCode>
                <c:ptCount val="27"/>
                <c:pt idx="0">
                  <c:v>9.751152295616089E-2</c:v>
                </c:pt>
                <c:pt idx="1">
                  <c:v>0.10733757829804816</c:v>
                </c:pt>
                <c:pt idx="2">
                  <c:v>0.12942656559137139</c:v>
                </c:pt>
                <c:pt idx="3">
                  <c:v>0.11930544609008513</c:v>
                </c:pt>
                <c:pt idx="4">
                  <c:v>0.12622449622561349</c:v>
                </c:pt>
                <c:pt idx="5">
                  <c:v>0.11643015364883208</c:v>
                </c:pt>
                <c:pt idx="6">
                  <c:v>0.11873958409019179</c:v>
                </c:pt>
                <c:pt idx="7">
                  <c:v>0.10517056787334292</c:v>
                </c:pt>
                <c:pt idx="8">
                  <c:v>0.10455861568439641</c:v>
                </c:pt>
                <c:pt idx="9">
                  <c:v>9.1959522657866249E-2</c:v>
                </c:pt>
                <c:pt idx="10">
                  <c:v>0.12930041064298609</c:v>
                </c:pt>
                <c:pt idx="11">
                  <c:v>0.12573987233446188</c:v>
                </c:pt>
                <c:pt idx="12">
                  <c:v>0.13142441494260973</c:v>
                </c:pt>
                <c:pt idx="14">
                  <c:v>0.43098122295573771</c:v>
                </c:pt>
                <c:pt idx="15">
                  <c:v>0.3705207655827607</c:v>
                </c:pt>
                <c:pt idx="16">
                  <c:v>0.36643320063615697</c:v>
                </c:pt>
                <c:pt idx="17">
                  <c:v>0.36472033823220368</c:v>
                </c:pt>
                <c:pt idx="18">
                  <c:v>0.36139208510274184</c:v>
                </c:pt>
                <c:pt idx="19">
                  <c:v>0.34761224411719582</c:v>
                </c:pt>
                <c:pt idx="20">
                  <c:v>0.33352329324344132</c:v>
                </c:pt>
                <c:pt idx="21">
                  <c:v>0.34122179902622629</c:v>
                </c:pt>
                <c:pt idx="22">
                  <c:v>0.33072719713034371</c:v>
                </c:pt>
                <c:pt idx="23">
                  <c:v>0.34583581768494887</c:v>
                </c:pt>
                <c:pt idx="24">
                  <c:v>0.33099331732392634</c:v>
                </c:pt>
                <c:pt idx="25">
                  <c:v>0.33492554708786393</c:v>
                </c:pt>
                <c:pt idx="26">
                  <c:v>0.33235760806537562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44D4-48DF-B5B4-159C16874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7040096"/>
        <c:axId val="1807039264"/>
      </c:lineChart>
      <c:catAx>
        <c:axId val="185653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527984"/>
        <c:crosses val="autoZero"/>
        <c:auto val="1"/>
        <c:lblAlgn val="ctr"/>
        <c:lblOffset val="100"/>
        <c:noMultiLvlLbl val="0"/>
      </c:catAx>
      <c:valAx>
        <c:axId val="185652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535056"/>
        <c:crosses val="autoZero"/>
        <c:crossBetween val="between"/>
      </c:valAx>
      <c:valAx>
        <c:axId val="1807039264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040096"/>
        <c:crosses val="max"/>
        <c:crossBetween val="between"/>
      </c:valAx>
      <c:catAx>
        <c:axId val="1807040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7039264"/>
        <c:crosses val="autoZero"/>
        <c:auto val="1"/>
        <c:lblAlgn val="ctr"/>
        <c:lblOffset val="100"/>
        <c:noMultiLvlLbl val="0"/>
      </c:catAx>
      <c:spPr>
        <a:noFill/>
        <a:ln w="6350">
          <a:solidFill>
            <a:sysClr val="windowText" lastClr="000000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>
      <a:solidFill>
        <a:srgbClr val="002060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'Incentives distributions'!$B$4</c:f>
              <c:strCache>
                <c:ptCount val="1"/>
                <c:pt idx="0">
                  <c:v>Gauteng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'Incentives distributions'!$C$3:$F$3</c:f>
              <c:strCache>
                <c:ptCount val="4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</c:strCache>
            </c:strRef>
          </c:cat>
          <c:val>
            <c:numRef>
              <c:f>'Incentives distributions'!$C$4:$F$4</c:f>
              <c:numCache>
                <c:formatCode>#,##0</c:formatCode>
                <c:ptCount val="4"/>
                <c:pt idx="0">
                  <c:v>2400000000</c:v>
                </c:pt>
                <c:pt idx="1">
                  <c:v>3600000000</c:v>
                </c:pt>
                <c:pt idx="2">
                  <c:v>3700000000</c:v>
                </c:pt>
                <c:pt idx="3">
                  <c:v>4199613533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1-46AE-AA8D-391E098CE3BC}"/>
            </c:ext>
          </c:extLst>
        </c:ser>
        <c:ser>
          <c:idx val="1"/>
          <c:order val="1"/>
          <c:tx>
            <c:strRef>
              <c:f>'Incentives distributions'!$B$5</c:f>
              <c:strCache>
                <c:ptCount val="1"/>
                <c:pt idx="0">
                  <c:v>Eastern Cape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strRef>
              <c:f>'Incentives distributions'!$C$3:$F$3</c:f>
              <c:strCache>
                <c:ptCount val="4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</c:strCache>
            </c:strRef>
          </c:cat>
          <c:val>
            <c:numRef>
              <c:f>'Incentives distributions'!$C$5:$F$5</c:f>
              <c:numCache>
                <c:formatCode>#,##0</c:formatCode>
                <c:ptCount val="4"/>
                <c:pt idx="0">
                  <c:v>3600000000</c:v>
                </c:pt>
                <c:pt idx="1">
                  <c:v>2000000000</c:v>
                </c:pt>
                <c:pt idx="2">
                  <c:v>669000000</c:v>
                </c:pt>
                <c:pt idx="3">
                  <c:v>838918566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81-46AE-AA8D-391E098CE3BC}"/>
            </c:ext>
          </c:extLst>
        </c:ser>
        <c:ser>
          <c:idx val="2"/>
          <c:order val="2"/>
          <c:tx>
            <c:strRef>
              <c:f>'Incentives distributions'!$B$6</c:f>
              <c:strCache>
                <c:ptCount val="1"/>
                <c:pt idx="0">
                  <c:v>KwaZulu-Natal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'Incentives distributions'!$C$3:$F$3</c:f>
              <c:strCache>
                <c:ptCount val="4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</c:strCache>
            </c:strRef>
          </c:cat>
          <c:val>
            <c:numRef>
              <c:f>'Incentives distributions'!$C$6:$F$6</c:f>
              <c:numCache>
                <c:formatCode>#,##0</c:formatCode>
                <c:ptCount val="4"/>
                <c:pt idx="0">
                  <c:v>1500000000</c:v>
                </c:pt>
                <c:pt idx="1">
                  <c:v>1300000000</c:v>
                </c:pt>
                <c:pt idx="2">
                  <c:v>1200000000</c:v>
                </c:pt>
                <c:pt idx="3">
                  <c:v>3132937959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81-46AE-AA8D-391E098CE3BC}"/>
            </c:ext>
          </c:extLst>
        </c:ser>
        <c:ser>
          <c:idx val="3"/>
          <c:order val="3"/>
          <c:tx>
            <c:strRef>
              <c:f>'Incentives distributions'!$B$7</c:f>
              <c:strCache>
                <c:ptCount val="1"/>
                <c:pt idx="0">
                  <c:v>Western Cape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  <a:effectLst/>
          </c:spPr>
          <c:invertIfNegative val="0"/>
          <c:cat>
            <c:strRef>
              <c:f>'Incentives distributions'!$C$3:$F$3</c:f>
              <c:strCache>
                <c:ptCount val="4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</c:strCache>
            </c:strRef>
          </c:cat>
          <c:val>
            <c:numRef>
              <c:f>'Incentives distributions'!$C$7:$F$7</c:f>
              <c:numCache>
                <c:formatCode>#,##0</c:formatCode>
                <c:ptCount val="4"/>
                <c:pt idx="0">
                  <c:v>1400000000</c:v>
                </c:pt>
                <c:pt idx="1">
                  <c:v>1000000000</c:v>
                </c:pt>
                <c:pt idx="2">
                  <c:v>933000000</c:v>
                </c:pt>
                <c:pt idx="3">
                  <c:v>527206942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81-46AE-AA8D-391E098CE3BC}"/>
            </c:ext>
          </c:extLst>
        </c:ser>
        <c:ser>
          <c:idx val="4"/>
          <c:order val="4"/>
          <c:tx>
            <c:strRef>
              <c:f>'Incentives distributions'!$B$8</c:f>
              <c:strCache>
                <c:ptCount val="1"/>
                <c:pt idx="0">
                  <c:v>Limpopo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'Incentives distributions'!$C$3:$F$3</c:f>
              <c:strCache>
                <c:ptCount val="4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</c:strCache>
            </c:strRef>
          </c:cat>
          <c:val>
            <c:numRef>
              <c:f>'Incentives distributions'!$C$8:$F$8</c:f>
              <c:numCache>
                <c:formatCode>#,##0</c:formatCode>
                <c:ptCount val="4"/>
                <c:pt idx="0">
                  <c:v>42000000</c:v>
                </c:pt>
                <c:pt idx="1">
                  <c:v>246000000</c:v>
                </c:pt>
                <c:pt idx="2">
                  <c:v>190400000</c:v>
                </c:pt>
                <c:pt idx="3">
                  <c:v>85780582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81-46AE-AA8D-391E098CE3BC}"/>
            </c:ext>
          </c:extLst>
        </c:ser>
        <c:ser>
          <c:idx val="5"/>
          <c:order val="5"/>
          <c:tx>
            <c:strRef>
              <c:f>'Incentives distributions'!$B$9</c:f>
              <c:strCache>
                <c:ptCount val="1"/>
                <c:pt idx="0">
                  <c:v>Free State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c:spPr>
          <c:invertIfNegative val="0"/>
          <c:cat>
            <c:strRef>
              <c:f>'Incentives distributions'!$C$3:$F$3</c:f>
              <c:strCache>
                <c:ptCount val="4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</c:strCache>
            </c:strRef>
          </c:cat>
          <c:val>
            <c:numRef>
              <c:f>'Incentives distributions'!$C$9:$F$9</c:f>
              <c:numCache>
                <c:formatCode>#,##0</c:formatCode>
                <c:ptCount val="4"/>
                <c:pt idx="0">
                  <c:v>244000000</c:v>
                </c:pt>
                <c:pt idx="1">
                  <c:v>198000000</c:v>
                </c:pt>
                <c:pt idx="2">
                  <c:v>15000000</c:v>
                </c:pt>
                <c:pt idx="3">
                  <c:v>26266278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81-46AE-AA8D-391E098CE3BC}"/>
            </c:ext>
          </c:extLst>
        </c:ser>
        <c:ser>
          <c:idx val="6"/>
          <c:order val="6"/>
          <c:tx>
            <c:strRef>
              <c:f>'Incentives distributions'!$B$10</c:f>
              <c:strCache>
                <c:ptCount val="1"/>
                <c:pt idx="0">
                  <c:v>Mpumalanga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'Incentives distributions'!$C$3:$F$3</c:f>
              <c:strCache>
                <c:ptCount val="4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</c:strCache>
            </c:strRef>
          </c:cat>
          <c:val>
            <c:numRef>
              <c:f>'Incentives distributions'!$C$10:$F$10</c:f>
              <c:numCache>
                <c:formatCode>#,##0</c:formatCode>
                <c:ptCount val="4"/>
                <c:pt idx="0">
                  <c:v>154000000</c:v>
                </c:pt>
                <c:pt idx="1">
                  <c:v>155000000</c:v>
                </c:pt>
                <c:pt idx="2">
                  <c:v>95600000</c:v>
                </c:pt>
                <c:pt idx="3">
                  <c:v>40000000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81-46AE-AA8D-391E098CE3BC}"/>
            </c:ext>
          </c:extLst>
        </c:ser>
        <c:ser>
          <c:idx val="7"/>
          <c:order val="7"/>
          <c:tx>
            <c:strRef>
              <c:f>'Incentives distributions'!$B$11</c:f>
              <c:strCache>
                <c:ptCount val="1"/>
                <c:pt idx="0">
                  <c:v>North West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  <a:effectLst/>
          </c:spPr>
          <c:invertIfNegative val="0"/>
          <c:cat>
            <c:strRef>
              <c:f>'Incentives distributions'!$C$3:$F$3</c:f>
              <c:strCache>
                <c:ptCount val="4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</c:strCache>
            </c:strRef>
          </c:cat>
          <c:val>
            <c:numRef>
              <c:f>'Incentives distributions'!$C$11:$F$11</c:f>
              <c:numCache>
                <c:formatCode>#,##0</c:formatCode>
                <c:ptCount val="4"/>
                <c:pt idx="0">
                  <c:v>174000000</c:v>
                </c:pt>
                <c:pt idx="1">
                  <c:v>132000000</c:v>
                </c:pt>
                <c:pt idx="2">
                  <c:v>293600000</c:v>
                </c:pt>
                <c:pt idx="3">
                  <c:v>40036869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81-46AE-AA8D-391E098CE3BC}"/>
            </c:ext>
          </c:extLst>
        </c:ser>
        <c:ser>
          <c:idx val="8"/>
          <c:order val="8"/>
          <c:tx>
            <c:strRef>
              <c:f>'Incentives distributions'!$B$12</c:f>
              <c:strCache>
                <c:ptCount val="1"/>
                <c:pt idx="0">
                  <c:v>Northern Cape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'Incentives distributions'!$C$3:$F$3</c:f>
              <c:strCache>
                <c:ptCount val="4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</c:strCache>
            </c:strRef>
          </c:cat>
          <c:val>
            <c:numRef>
              <c:f>'Incentives distributions'!$C$12:$F$12</c:f>
              <c:numCache>
                <c:formatCode>#,##0</c:formatCode>
                <c:ptCount val="4"/>
                <c:pt idx="0">
                  <c:v>50000000</c:v>
                </c:pt>
                <c:pt idx="1">
                  <c:v>523000</c:v>
                </c:pt>
                <c:pt idx="2">
                  <c:v>11900000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81-46AE-AA8D-391E098CE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51224096"/>
        <c:axId val="1751214976"/>
      </c:barChart>
      <c:catAx>
        <c:axId val="17512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1214976"/>
        <c:crosses val="autoZero"/>
        <c:auto val="1"/>
        <c:lblAlgn val="ctr"/>
        <c:lblOffset val="100"/>
        <c:noMultiLvlLbl val="0"/>
      </c:catAx>
      <c:valAx>
        <c:axId val="175121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122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852049353670046E-2"/>
          <c:y val="0.81007721606133709"/>
          <c:w val="0.91539136938082954"/>
          <c:h val="0.1679070435510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2060"/>
      </a:solidFill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02692835870343"/>
          <c:y val="3.8806642859619316E-2"/>
          <c:w val="0.81889401574733633"/>
          <c:h val="0.42454445495564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'Incentives distributions'!$C$17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'Incentives distributions'!$A$18:$B$28</c:f>
              <c:multiLvlStrCache>
                <c:ptCount val="11"/>
                <c:lvl>
                  <c:pt idx="0">
                    <c:v>Agriculture</c:v>
                  </c:pt>
                  <c:pt idx="1">
                    <c:v>Business process services</c:v>
                  </c:pt>
                  <c:pt idx="2">
                    <c:v>Industrial infrastructure</c:v>
                  </c:pt>
                  <c:pt idx="3">
                    <c:v>Innovation</c:v>
                  </c:pt>
                  <c:pt idx="4">
                    <c:v>Agroprocessing</c:v>
                  </c:pt>
                  <c:pt idx="5">
                    <c:v>Automotive</c:v>
                  </c:pt>
                  <c:pt idx="6">
                    <c:v>CT/FL</c:v>
                  </c:pt>
                  <c:pt idx="7">
                    <c:v>Wood, paper and furniture</c:v>
                  </c:pt>
                  <c:pt idx="8">
                    <c:v>Chemicals, pharmaceuticals and plastics</c:v>
                  </c:pt>
                  <c:pt idx="9">
                    <c:v>Mining and mineral beneficiation</c:v>
                  </c:pt>
                  <c:pt idx="10">
                    <c:v>Film and TV</c:v>
                  </c:pt>
                </c:lvl>
                <c:lvl>
                  <c:pt idx="4">
                    <c:v>Manufacturing</c:v>
                  </c:pt>
                </c:lvl>
              </c:multiLvlStrCache>
            </c:multiLvlStrRef>
          </c:cat>
          <c:val>
            <c:numRef>
              <c:f>'Incentives distributions'!$C$18:$C$28</c:f>
              <c:numCache>
                <c:formatCode>#,##0</c:formatCode>
                <c:ptCount val="11"/>
                <c:pt idx="0">
                  <c:v>82700000</c:v>
                </c:pt>
                <c:pt idx="1">
                  <c:v>33000000</c:v>
                </c:pt>
                <c:pt idx="2">
                  <c:v>1400000000</c:v>
                </c:pt>
                <c:pt idx="3">
                  <c:v>307000000</c:v>
                </c:pt>
                <c:pt idx="4">
                  <c:v>627000000</c:v>
                </c:pt>
                <c:pt idx="5">
                  <c:v>2700000000</c:v>
                </c:pt>
                <c:pt idx="6">
                  <c:v>144000000</c:v>
                </c:pt>
                <c:pt idx="7">
                  <c:v>842000000</c:v>
                </c:pt>
                <c:pt idx="8">
                  <c:v>1500000000</c:v>
                </c:pt>
                <c:pt idx="9">
                  <c:v>166000000</c:v>
                </c:pt>
                <c:pt idx="10">
                  <c:v>724000000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8-4B90-A108-424B838BCD79}"/>
            </c:ext>
          </c:extLst>
        </c:ser>
        <c:ser>
          <c:idx val="1"/>
          <c:order val="1"/>
          <c:tx>
            <c:strRef>
              <c:f>'Incentives distributions'!$D$17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'Incentives distributions'!$A$18:$B$28</c:f>
              <c:multiLvlStrCache>
                <c:ptCount val="11"/>
                <c:lvl>
                  <c:pt idx="0">
                    <c:v>Agriculture</c:v>
                  </c:pt>
                  <c:pt idx="1">
                    <c:v>Business process services</c:v>
                  </c:pt>
                  <c:pt idx="2">
                    <c:v>Industrial infrastructure</c:v>
                  </c:pt>
                  <c:pt idx="3">
                    <c:v>Innovation</c:v>
                  </c:pt>
                  <c:pt idx="4">
                    <c:v>Agroprocessing</c:v>
                  </c:pt>
                  <c:pt idx="5">
                    <c:v>Automotive</c:v>
                  </c:pt>
                  <c:pt idx="6">
                    <c:v>CT/FL</c:v>
                  </c:pt>
                  <c:pt idx="7">
                    <c:v>Wood, paper and furniture</c:v>
                  </c:pt>
                  <c:pt idx="8">
                    <c:v>Chemicals, pharmaceuticals and plastics</c:v>
                  </c:pt>
                  <c:pt idx="9">
                    <c:v>Mining and mineral beneficiation</c:v>
                  </c:pt>
                  <c:pt idx="10">
                    <c:v>Film and TV</c:v>
                  </c:pt>
                </c:lvl>
                <c:lvl>
                  <c:pt idx="4">
                    <c:v>Manufacturing</c:v>
                  </c:pt>
                </c:lvl>
              </c:multiLvlStrCache>
            </c:multiLvlStrRef>
          </c:cat>
          <c:val>
            <c:numRef>
              <c:f>'Incentives distributions'!$D$18:$D$28</c:f>
              <c:numCache>
                <c:formatCode>General</c:formatCode>
                <c:ptCount val="11"/>
                <c:pt idx="0" formatCode="#,##0">
                  <c:v>249000000</c:v>
                </c:pt>
                <c:pt idx="2" formatCode="#,##0">
                  <c:v>2000000000</c:v>
                </c:pt>
                <c:pt idx="3" formatCode="#,##0">
                  <c:v>234000000</c:v>
                </c:pt>
                <c:pt idx="4" formatCode="#,##0">
                  <c:v>579000000</c:v>
                </c:pt>
                <c:pt idx="5" formatCode="#,##0">
                  <c:v>2500000000</c:v>
                </c:pt>
                <c:pt idx="6" formatCode="#,##0">
                  <c:v>99000000</c:v>
                </c:pt>
                <c:pt idx="8" formatCode="#,##0">
                  <c:v>788000000</c:v>
                </c:pt>
                <c:pt idx="9" formatCode="#,##0">
                  <c:v>19600000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8-4B90-A108-424B838BC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5"/>
        <c:axId val="1754325440"/>
        <c:axId val="1754328800"/>
      </c:barChart>
      <c:catAx>
        <c:axId val="175432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28800"/>
        <c:crosses val="autoZero"/>
        <c:auto val="1"/>
        <c:lblAlgn val="ctr"/>
        <c:lblOffset val="100"/>
        <c:noMultiLvlLbl val="0"/>
      </c:catAx>
      <c:valAx>
        <c:axId val="175432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25440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4746880954949124E-2"/>
                <c:y val="0.1393877645177165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ZA"/>
                    <a:t>Billions of nominal Rand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170123830629828"/>
          <c:y val="0.89100375926815611"/>
          <c:w val="0.21901863840207392"/>
          <c:h val="0.10604621316123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2060"/>
      </a:solidFill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15889"/>
            <a:ext cx="5410200" cy="223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00400" y="1676400"/>
            <a:ext cx="2590800" cy="23622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57200" y="1676400"/>
            <a:ext cx="2667000" cy="41148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4114800"/>
            <a:ext cx="5181600" cy="1676400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943600" y="1676400"/>
            <a:ext cx="2438400" cy="2362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459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145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4503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2393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AE36E8-C8A6-4719-A746-6069C0A5AEAB}" type="datetimeFigureOut">
              <a:rPr lang="en-ZA" smtClean="0"/>
              <a:t>2024/08/13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0614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AE36E8-C8A6-4719-A746-6069C0A5AEAB}" type="datetimeFigureOut">
              <a:rPr lang="en-ZA" smtClean="0"/>
              <a:t>2024/08/13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3822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AE36E8-C8A6-4719-A746-6069C0A5AEAB}" type="datetimeFigureOut">
              <a:rPr lang="en-ZA" smtClean="0"/>
              <a:t>2024/08/13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3224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AE36E8-C8A6-4719-A746-6069C0A5AEAB}" type="datetimeFigureOut">
              <a:rPr lang="en-ZA" smtClean="0"/>
              <a:t>2024/08/13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332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6A9238-D06E-489F-A6B0-4BF45578CBC6}" type="datetimeFigureOut">
              <a:rPr lang="en-ZA" smtClean="0"/>
              <a:t>2024/08/13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434340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472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AE36E8-C8A6-4719-A746-6069C0A5AEAB}" type="datetimeFigureOut">
              <a:rPr lang="en-ZA" smtClean="0"/>
              <a:t>2024/08/13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772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AE36E8-C8A6-4719-A746-6069C0A5AEAB}" type="datetimeFigureOut">
              <a:rPr lang="en-ZA" smtClean="0"/>
              <a:t>2024/08/13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071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179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1676400"/>
            <a:ext cx="4572000" cy="4343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24400" y="1676400"/>
            <a:ext cx="4419600" cy="43434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209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1676400"/>
            <a:ext cx="472440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3872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1676400"/>
            <a:ext cx="4572000" cy="43434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55776" y="1676400"/>
            <a:ext cx="4419600" cy="43434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200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0" y="1556792"/>
            <a:ext cx="3419475" cy="4968551"/>
          </a:xfrm>
          <a:solidFill>
            <a:schemeClr val="tx2"/>
          </a:solidFill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275856" y="1916832"/>
            <a:ext cx="3167757" cy="494116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372201" y="1412777"/>
            <a:ext cx="2771800" cy="48965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89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00400" y="1676400"/>
            <a:ext cx="2590800" cy="2362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57200" y="1676400"/>
            <a:ext cx="2667000" cy="4114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4114800"/>
            <a:ext cx="5181600" cy="167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943600" y="1676400"/>
            <a:ext cx="2438400" cy="2362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163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720CC1D-54F5-4F3F-A067-213EF316DB7F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0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28699"/>
            <a:ext cx="1524000" cy="62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97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921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7900" indent="-292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tatssa.gov.z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sa.gov.z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statssa.gov.z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2261"/>
            <a:ext cx="8262256" cy="1838583"/>
          </a:xfrm>
        </p:spPr>
        <p:txBody>
          <a:bodyPr/>
          <a:lstStyle/>
          <a:p>
            <a:r>
              <a:rPr lang="en-US" sz="2800" dirty="0"/>
              <a:t>Women’s economic access and the limitations of “men in hard hats” industrial policy.</a:t>
            </a:r>
            <a:endParaRPr lang="en-Z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82751"/>
            <a:ext cx="8262257" cy="1911220"/>
          </a:xfrm>
        </p:spPr>
        <p:txBody>
          <a:bodyPr>
            <a:normAutofit/>
          </a:bodyPr>
          <a:lstStyle/>
          <a:p>
            <a:r>
              <a:rPr lang="en-US" dirty="0"/>
              <a:t>TIPS Development Dialogue: Gendering industrial policy</a:t>
            </a:r>
          </a:p>
          <a:p>
            <a:r>
              <a:rPr lang="en-ZA" dirty="0"/>
              <a:t>Nokwanda Maseko</a:t>
            </a:r>
          </a:p>
          <a:p>
            <a:r>
              <a:rPr lang="en-ZA" dirty="0"/>
              <a:t>August 2024</a:t>
            </a:r>
          </a:p>
        </p:txBody>
      </p:sp>
    </p:spTree>
    <p:extLst>
      <p:ext uri="{BB962C8B-B14F-4D97-AF65-F5344CB8AC3E}">
        <p14:creationId xmlns:p14="http://schemas.microsoft.com/office/powerpoint/2010/main" val="25698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9433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29"/>
            <a:ext cx="8229600" cy="893716"/>
          </a:xfrm>
        </p:spPr>
        <p:txBody>
          <a:bodyPr/>
          <a:lstStyle/>
          <a:p>
            <a:r>
              <a:rPr lang="en-ZA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3" y="811764"/>
            <a:ext cx="8341567" cy="5578150"/>
          </a:xfrm>
        </p:spPr>
        <p:txBody>
          <a:bodyPr>
            <a:noAutofit/>
          </a:bodyPr>
          <a:lstStyle/>
          <a:p>
            <a:pPr marL="228600" lvl="1" indent="-228600">
              <a:buFont typeface="Arial" charset="0"/>
              <a:buChar char="•"/>
            </a:pPr>
            <a:r>
              <a:rPr lang="en-ZA" sz="2200" dirty="0"/>
              <a:t>Post-apartheid industrial policy entrenched exclusion started pre-1994</a:t>
            </a:r>
          </a:p>
          <a:p>
            <a:pPr marL="228600" lvl="1" indent="-228600">
              <a:buFont typeface="Arial" charset="0"/>
              <a:buChar char="•"/>
            </a:pPr>
            <a:r>
              <a:rPr lang="en-ZA" sz="2200" dirty="0"/>
              <a:t>Even with overall decline in manufacturing over the years, industrial SA industrial policy remains very much about men in hard hats</a:t>
            </a:r>
          </a:p>
          <a:p>
            <a:pPr marL="508000" lvl="2" indent="-342900">
              <a:buFont typeface="Wingdings" panose="05000000000000000000" pitchFamily="2" charset="2"/>
              <a:buChar char="Ø"/>
            </a:pPr>
            <a:r>
              <a:rPr lang="en-ZA" dirty="0"/>
              <a:t>Access remains both gendered and racialised, where race is often a good indicator of location within industry and occupation</a:t>
            </a:r>
          </a:p>
          <a:p>
            <a:pPr marL="508000" lvl="2" indent="-342900">
              <a:buFont typeface="Wingdings" panose="05000000000000000000" pitchFamily="2" charset="2"/>
              <a:buChar char="Ø"/>
            </a:pPr>
            <a:r>
              <a:rPr lang="en-ZA" dirty="0"/>
              <a:t>While the Black industrial class has grown, benefits have not translated to all communities, especially among the already poor, and women</a:t>
            </a:r>
          </a:p>
          <a:p>
            <a:pPr marL="508000" lvl="2" indent="-342900">
              <a:buFont typeface="Wingdings" panose="05000000000000000000" pitchFamily="2" charset="2"/>
              <a:buChar char="Ø"/>
            </a:pPr>
            <a:r>
              <a:rPr lang="en-ZA" dirty="0"/>
              <a:t>Black women are still least likely to be in paid employment or business ownership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ZA" sz="1800" dirty="0"/>
              <a:t>When they are in employment, they are more likely to be in low-level occupations where pay is low and sometimes there are no benefits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ZA" sz="1800" dirty="0"/>
              <a:t>In business ownership, they are more likely to be in the informal sector where incomes are also low, and minimal – if any – infrastructure exists</a:t>
            </a:r>
          </a:p>
          <a:p>
            <a:pPr marL="228600" lvl="1" indent="-228600">
              <a:buFont typeface="Arial" charset="0"/>
              <a:buChar char="•"/>
            </a:pPr>
            <a:r>
              <a:rPr lang="en-ZA" sz="2200" dirty="0"/>
              <a:t>Minimal focus has been given to services (including social services) that support industrial policy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3464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815B-52FB-E66C-79FD-486242C2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9" y="0"/>
            <a:ext cx="8210939" cy="923330"/>
          </a:xfrm>
        </p:spPr>
        <p:txBody>
          <a:bodyPr/>
          <a:lstStyle/>
          <a:p>
            <a:r>
              <a:rPr lang="en-ZA" sz="2400" b="1" kern="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Share of employment by Industry (where employment exceeds 10%), disaggregated by gender </a:t>
            </a:r>
            <a:endParaRPr lang="en-ZA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6DEA6-640C-06B9-5115-CF5EA0A2F245}"/>
              </a:ext>
            </a:extLst>
          </p:cNvPr>
          <p:cNvSpPr txBox="1"/>
          <p:nvPr/>
        </p:nvSpPr>
        <p:spPr>
          <a:xfrm>
            <a:off x="198336" y="5633658"/>
            <a:ext cx="866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</a:t>
            </a:r>
            <a:r>
              <a:rPr lang="en-ZA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Calculated from Quarterly Labour Force Survey data downloaded from Stats SA from </a:t>
            </a:r>
            <a:r>
              <a:rPr lang="en-ZA" sz="1200" u="sng" kern="100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https://www.statssa.gov.za/</a:t>
            </a:r>
            <a:r>
              <a:rPr lang="en-ZA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March 2024 using SuperWeb online facility.</a:t>
            </a:r>
            <a:endParaRPr lang="en-ZA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68C7339-6949-A527-5DC2-7106F52A3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7" y="923330"/>
            <a:ext cx="8665743" cy="4710328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392C894-96CA-EE9B-645F-B352D52DEC62}"/>
              </a:ext>
            </a:extLst>
          </p:cNvPr>
          <p:cNvSpPr/>
          <p:nvPr/>
        </p:nvSpPr>
        <p:spPr>
          <a:xfrm>
            <a:off x="653142" y="1129004"/>
            <a:ext cx="867748" cy="19687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E96A4B-C2DD-705F-6ADC-E6A82322E98A}"/>
              </a:ext>
            </a:extLst>
          </p:cNvPr>
          <p:cNvSpPr/>
          <p:nvPr/>
        </p:nvSpPr>
        <p:spPr>
          <a:xfrm>
            <a:off x="4682411" y="1132114"/>
            <a:ext cx="867748" cy="19687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93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815B-52FB-E66C-79FD-486242C2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14" y="53094"/>
            <a:ext cx="8657466" cy="923330"/>
          </a:xfrm>
        </p:spPr>
        <p:txBody>
          <a:bodyPr/>
          <a:lstStyle/>
          <a:p>
            <a:r>
              <a:rPr lang="en-ZA" sz="2400" b="1" kern="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Share of women's employment by industry, disaggregated by race, 2010 - 2022</a:t>
            </a:r>
            <a:endParaRPr lang="en-ZA" sz="6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01FFA3-35D7-E381-21B3-0CC24C8CC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4" y="976424"/>
            <a:ext cx="8657467" cy="504155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0F7663-9162-5D04-78C3-A11E27B8E05C}"/>
              </a:ext>
            </a:extLst>
          </p:cNvPr>
          <p:cNvSpPr txBox="1"/>
          <p:nvPr/>
        </p:nvSpPr>
        <p:spPr>
          <a:xfrm>
            <a:off x="206614" y="6017982"/>
            <a:ext cx="866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</a:t>
            </a:r>
            <a:r>
              <a:rPr lang="en-ZA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Calculated from Quarterly Labour Force Survey data downloaded from Stats SA from </a:t>
            </a:r>
            <a:r>
              <a:rPr lang="en-ZA" sz="1200" u="sng" kern="100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https://www.statssa.gov.za/</a:t>
            </a:r>
            <a:r>
              <a:rPr lang="en-ZA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March 2024 using SuperWeb online facility.</a:t>
            </a:r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EB4D1C-0F6E-73C8-7A7D-38FDDBF12C4F}"/>
              </a:ext>
            </a:extLst>
          </p:cNvPr>
          <p:cNvSpPr/>
          <p:nvPr/>
        </p:nvSpPr>
        <p:spPr>
          <a:xfrm>
            <a:off x="643811" y="1194318"/>
            <a:ext cx="643813" cy="20060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3A311E-FF2E-DC2D-524A-3C09EE9B3204}"/>
              </a:ext>
            </a:extLst>
          </p:cNvPr>
          <p:cNvSpPr/>
          <p:nvPr/>
        </p:nvSpPr>
        <p:spPr>
          <a:xfrm>
            <a:off x="3754015" y="1194318"/>
            <a:ext cx="643813" cy="20060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F1E2B3-7893-1206-2FD2-A358F33509FA}"/>
              </a:ext>
            </a:extLst>
          </p:cNvPr>
          <p:cNvSpPr/>
          <p:nvPr/>
        </p:nvSpPr>
        <p:spPr>
          <a:xfrm>
            <a:off x="6220406" y="1194318"/>
            <a:ext cx="643813" cy="20060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127D99-BF53-8279-B7CB-85DD5E1FDFE4}"/>
              </a:ext>
            </a:extLst>
          </p:cNvPr>
          <p:cNvCxnSpPr/>
          <p:nvPr/>
        </p:nvCxnSpPr>
        <p:spPr>
          <a:xfrm>
            <a:off x="3424335" y="1194318"/>
            <a:ext cx="0" cy="108235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7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815B-52FB-E66C-79FD-486242C2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0"/>
            <a:ext cx="8229601" cy="768000"/>
          </a:xfrm>
        </p:spPr>
        <p:txBody>
          <a:bodyPr/>
          <a:lstStyle/>
          <a:p>
            <a:r>
              <a:rPr lang="en-ZA" sz="1800" b="1" kern="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Share of women’s employment in manufacturing by occupation, disaggregated by race, 2010, 2015 and 2021</a:t>
            </a:r>
            <a:endParaRPr lang="en-ZA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F7663-9162-5D04-78C3-A11E27B8E05C}"/>
              </a:ext>
            </a:extLst>
          </p:cNvPr>
          <p:cNvSpPr txBox="1"/>
          <p:nvPr/>
        </p:nvSpPr>
        <p:spPr>
          <a:xfrm>
            <a:off x="289247" y="5430416"/>
            <a:ext cx="8528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</a:t>
            </a:r>
            <a:r>
              <a:rPr lang="en-ZA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Calculated from Quarterly Labour Force Survey data downloaded from Stats SA from </a:t>
            </a:r>
            <a:r>
              <a:rPr lang="en-ZA" sz="1200" u="sng" kern="100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https://www.statssa.gov.za/</a:t>
            </a:r>
            <a:r>
              <a:rPr lang="en-ZA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March 2024 using SuperWeb online facility.</a:t>
            </a:r>
            <a:endParaRPr lang="en-ZA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775EADA-3624-DB24-9112-2F40672EE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305484"/>
              </p:ext>
            </p:extLst>
          </p:nvPr>
        </p:nvGraphicFramePr>
        <p:xfrm>
          <a:off x="289249" y="836226"/>
          <a:ext cx="8528180" cy="459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714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10"/>
            <a:ext cx="8229600" cy="872664"/>
          </a:xfrm>
        </p:spPr>
        <p:txBody>
          <a:bodyPr/>
          <a:lstStyle/>
          <a:p>
            <a:r>
              <a:rPr lang="en-US" sz="2800" b="1" dirty="0"/>
              <a:t>Small business ownership by gender and race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6612" y="5449962"/>
            <a:ext cx="8820364" cy="128527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A" sz="1800" dirty="0"/>
              <a:t>Black women’s business ownership is largely concentrated in the informal sector, though with a decline between 2010 and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1800" dirty="0"/>
              <a:t>In the formal sector, women account for around a quarter of business ownership, but half of that is white women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1800" dirty="0"/>
              <a:t>Black women account for less than 15% of formal business ownership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0AB78-AC9E-0CAC-C25E-88FC9E02B712}"/>
              </a:ext>
            </a:extLst>
          </p:cNvPr>
          <p:cNvSpPr txBox="1"/>
          <p:nvPr/>
        </p:nvSpPr>
        <p:spPr>
          <a:xfrm>
            <a:off x="1501349" y="5167127"/>
            <a:ext cx="823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Source: Makgetla, N. 2023. Small business in industrial policy. TIPS Working paper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DF8748B-4452-4F78-B86A-2E0022D1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12261"/>
              </p:ext>
            </p:extLst>
          </p:nvPr>
        </p:nvGraphicFramePr>
        <p:xfrm>
          <a:off x="186612" y="765399"/>
          <a:ext cx="8770776" cy="433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969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198"/>
            <a:ext cx="9144000" cy="872664"/>
          </a:xfrm>
        </p:spPr>
        <p:txBody>
          <a:bodyPr/>
          <a:lstStyle/>
          <a:p>
            <a:r>
              <a:rPr lang="en-US" sz="2400" b="1" dirty="0"/>
              <a:t>Dtic incentives, 2017/18 – 2020/21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5119400"/>
            <a:ext cx="9144000" cy="1738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A" sz="1800" dirty="0"/>
              <a:t>Four provinces receive almost all of </a:t>
            </a:r>
            <a:r>
              <a:rPr lang="en-ZA" sz="1800" dirty="0" err="1"/>
              <a:t>dtic’s</a:t>
            </a:r>
            <a:r>
              <a:rPr lang="en-ZA" sz="1800" dirty="0"/>
              <a:t> incentives, with Gauteng being the largest recipient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1800" dirty="0"/>
              <a:t>In part linked to the location of the automotive sector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1600" dirty="0"/>
              <a:t>Automotive manufacturing has been the largest recipient of dtic incentives, followed by chemicals and pharmaceuticals – which are dominated by men, both in employment and ownership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1800" dirty="0"/>
              <a:t>Agro-processing and </a:t>
            </a:r>
            <a:r>
              <a:rPr lang="en-ZA" sz="1800" dirty="0" err="1"/>
              <a:t>CTFL</a:t>
            </a:r>
            <a:r>
              <a:rPr lang="en-ZA" sz="1800" dirty="0"/>
              <a:t> – both of which have a large share of women – received less than R700 million in 2018/19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0AB78-AC9E-0CAC-C25E-88FC9E02B712}"/>
              </a:ext>
            </a:extLst>
          </p:cNvPr>
          <p:cNvSpPr txBox="1"/>
          <p:nvPr/>
        </p:nvSpPr>
        <p:spPr>
          <a:xfrm>
            <a:off x="2034749" y="4821791"/>
            <a:ext cx="823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/>
              <a:t>Source: DTIC Annual incentive reports 2017/19 – 2020/21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1232B5-A544-7C6A-7D44-343123B4C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412569"/>
              </p:ext>
            </p:extLst>
          </p:nvPr>
        </p:nvGraphicFramePr>
        <p:xfrm>
          <a:off x="0" y="763161"/>
          <a:ext cx="4702629" cy="403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A62B55-CC74-89D9-5E93-1E5A952C28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948655"/>
              </p:ext>
            </p:extLst>
          </p:nvPr>
        </p:nvGraphicFramePr>
        <p:xfrm>
          <a:off x="4702629" y="763161"/>
          <a:ext cx="4441371" cy="403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370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1143000"/>
            <a:ext cx="4397829" cy="53557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ZA" sz="2000" dirty="0"/>
              <a:t>SA industrial policy has continued to maintain and support industries established before or under apartheid</a:t>
            </a:r>
          </a:p>
          <a:p>
            <a:pPr lvl="1"/>
            <a:r>
              <a:rPr lang="en-ZA" sz="1900" dirty="0"/>
              <a:t>Mainly heavy industries where women are under-represented</a:t>
            </a:r>
          </a:p>
          <a:p>
            <a:pPr lvl="1"/>
            <a:r>
              <a:rPr lang="en-ZA" sz="1900" dirty="0"/>
              <a:t>Also maintains the spatial inequality created prior to, and under apartheid</a:t>
            </a:r>
          </a:p>
          <a:p>
            <a:pPr marL="228600" lvl="1" indent="-228600">
              <a:buFont typeface="Arial" charset="0"/>
              <a:buChar char="•"/>
            </a:pPr>
            <a:r>
              <a:rPr lang="en-ZA" sz="2000" dirty="0"/>
              <a:t>Both IPAP and the Masterplans gave minimal effort to prioritise women’s access in a clear way</a:t>
            </a:r>
          </a:p>
          <a:p>
            <a:pPr lvl="1"/>
            <a:r>
              <a:rPr lang="en-ZA" sz="1900" dirty="0"/>
              <a:t>Neither mapped out a clear path for women’s increased participation in industrial policy</a:t>
            </a:r>
          </a:p>
          <a:p>
            <a:pPr marL="228600" lvl="1" indent="-228600">
              <a:buFont typeface="Arial" charset="0"/>
              <a:buChar char="•"/>
            </a:pPr>
            <a:r>
              <a:rPr lang="en-ZA" sz="2000" dirty="0"/>
              <a:t>Similar under-investment in (social) services that enable industrial policy</a:t>
            </a:r>
          </a:p>
          <a:p>
            <a:endParaRPr lang="en-ZA" sz="2400" dirty="0"/>
          </a:p>
          <a:p>
            <a:endParaRPr lang="en-ZA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D8D8C8-6205-03E4-B031-42935AAF9A88}"/>
              </a:ext>
            </a:extLst>
          </p:cNvPr>
          <p:cNvSpPr txBox="1">
            <a:spLocks/>
          </p:cNvSpPr>
          <p:nvPr/>
        </p:nvSpPr>
        <p:spPr bwMode="auto">
          <a:xfrm>
            <a:off x="161730" y="1143000"/>
            <a:ext cx="4169228" cy="53557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79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200" dirty="0">
                <a:solidFill>
                  <a:schemeClr val="bg1"/>
                </a:solidFill>
              </a:rPr>
              <a:t>Existing inequalities make it difficult for women to participate in industrial policy without clear intervention</a:t>
            </a:r>
          </a:p>
          <a:p>
            <a:r>
              <a:rPr lang="en-ZA" sz="2200" dirty="0">
                <a:solidFill>
                  <a:schemeClr val="bg1"/>
                </a:solidFill>
              </a:rPr>
              <a:t>Women have limited asset ownership to use as collateral for private financial assistance</a:t>
            </a:r>
          </a:p>
          <a:p>
            <a:pPr lvl="1"/>
            <a:r>
              <a:rPr lang="en-ZA" sz="2000" dirty="0">
                <a:solidFill>
                  <a:schemeClr val="bg1"/>
                </a:solidFill>
              </a:rPr>
              <a:t>This includes property ownership</a:t>
            </a:r>
          </a:p>
          <a:p>
            <a:pPr lvl="2"/>
            <a:r>
              <a:rPr lang="en-ZA" sz="1600" dirty="0">
                <a:solidFill>
                  <a:schemeClr val="bg1"/>
                </a:solidFill>
              </a:rPr>
              <a:t>Though Black women more likely to fully own their property, but these often valued below R500k</a:t>
            </a:r>
          </a:p>
          <a:p>
            <a:pPr lvl="2"/>
            <a:r>
              <a:rPr lang="en-ZA" sz="1600" dirty="0">
                <a:solidFill>
                  <a:schemeClr val="bg1"/>
                </a:solidFill>
              </a:rPr>
              <a:t>Location at low-level occupations also limits incomes</a:t>
            </a:r>
          </a:p>
          <a:p>
            <a:pPr lvl="3"/>
            <a:r>
              <a:rPr lang="en-ZA" sz="1600" dirty="0">
                <a:solidFill>
                  <a:schemeClr val="bg1"/>
                </a:solidFill>
              </a:rPr>
              <a:t>More pronounced for Black women who are also more likely to be in rural areas where there is under-investment</a:t>
            </a:r>
          </a:p>
          <a:p>
            <a:pPr lvl="2"/>
            <a:r>
              <a:rPr lang="en-ZA" sz="1600" dirty="0">
                <a:solidFill>
                  <a:schemeClr val="bg1"/>
                </a:solidFill>
              </a:rPr>
              <a:t>(Black) Women are also more likely to be in informal business ownership, where support is limited</a:t>
            </a:r>
          </a:p>
          <a:p>
            <a:pPr marL="228600" lvl="2" indent="-228600"/>
            <a:r>
              <a:rPr lang="en-ZA" sz="2200" dirty="0">
                <a:solidFill>
                  <a:schemeClr val="bg1"/>
                </a:solidFill>
              </a:rPr>
              <a:t>Time-use also a key factor, with women in unpaid or under-pain labour</a:t>
            </a:r>
          </a:p>
          <a:p>
            <a:pPr marL="0" indent="0">
              <a:buNone/>
            </a:pPr>
            <a:endParaRPr lang="en-ZA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9F307B-2ACC-77B4-A7F1-7E667217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1" y="0"/>
            <a:ext cx="4397829" cy="1143000"/>
          </a:xfrm>
        </p:spPr>
        <p:txBody>
          <a:bodyPr/>
          <a:lstStyle/>
          <a:p>
            <a:r>
              <a:rPr lang="en-US" sz="2000" b="1" dirty="0"/>
              <a:t>Industrial policy and poor economic outcomes for women</a:t>
            </a:r>
            <a:endParaRPr lang="en-ZA" sz="2000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2B46811-4932-8372-532D-AF37A07F5624}"/>
              </a:ext>
            </a:extLst>
          </p:cNvPr>
          <p:cNvSpPr txBox="1">
            <a:spLocks/>
          </p:cNvSpPr>
          <p:nvPr/>
        </p:nvSpPr>
        <p:spPr bwMode="auto">
          <a:xfrm>
            <a:off x="174170" y="116633"/>
            <a:ext cx="4156788" cy="93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/>
              <a:t>Factors contributing to women’s poor economic outcomes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415484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703"/>
            <a:ext cx="8229600" cy="1143000"/>
          </a:xfrm>
        </p:spPr>
        <p:txBody>
          <a:bodyPr/>
          <a:lstStyle/>
          <a:p>
            <a:r>
              <a:rPr lang="en-ZA" sz="3600"/>
              <a:t>Some </a:t>
            </a:r>
            <a:r>
              <a:rPr lang="en-ZA" sz="3600" dirty="0"/>
              <a:t>t</a:t>
            </a:r>
            <a:r>
              <a:rPr lang="en-ZA" sz="3600"/>
              <a:t>ake-aways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02" y="1323703"/>
            <a:ext cx="8612156" cy="5055326"/>
          </a:xfrm>
        </p:spPr>
        <p:txBody>
          <a:bodyPr>
            <a:noAutofit/>
          </a:bodyPr>
          <a:lstStyle/>
          <a:p>
            <a:r>
              <a:rPr lang="en-ZA" sz="2400" dirty="0"/>
              <a:t>Women’s access to industrial policy remains limited by a focus on “hard hats” industries</a:t>
            </a:r>
          </a:p>
          <a:p>
            <a:r>
              <a:rPr lang="en-ZA" sz="2400" dirty="0"/>
              <a:t>Key industrial policy frameworks never outlined how women’s participation will be increased</a:t>
            </a:r>
          </a:p>
          <a:p>
            <a:r>
              <a:rPr lang="en-ZA" sz="2400" dirty="0"/>
              <a:t>Instead, (Black) women are over-represented in (social) services where the state is a key employer</a:t>
            </a:r>
          </a:p>
          <a:p>
            <a:pPr lvl="1"/>
            <a:r>
              <a:rPr lang="en-ZA" sz="2000" dirty="0"/>
              <a:t>But also where funding has been decreasing in real terms</a:t>
            </a:r>
          </a:p>
          <a:p>
            <a:pPr marL="228600" lvl="1" indent="-228600">
              <a:buFont typeface="Arial" charset="0"/>
              <a:buChar char="•"/>
            </a:pPr>
            <a:r>
              <a:rPr lang="en-ZA" dirty="0"/>
              <a:t>Improvement requires an all-of-government and private sector solutions to:</a:t>
            </a:r>
          </a:p>
          <a:p>
            <a:pPr lvl="1"/>
            <a:r>
              <a:rPr lang="en-ZA" sz="2000" dirty="0"/>
              <a:t>Address factors keeping women from economic participation</a:t>
            </a:r>
          </a:p>
          <a:p>
            <a:pPr lvl="1"/>
            <a:r>
              <a:rPr lang="en-ZA" sz="2000" dirty="0"/>
              <a:t>Increase investment in social services like education and health</a:t>
            </a:r>
          </a:p>
          <a:p>
            <a:pPr lvl="1"/>
            <a:r>
              <a:rPr lang="en-ZA" sz="2000" dirty="0"/>
              <a:t>Facilitate women’s access to “hard hats” industries by utilising available industrial policy tools</a:t>
            </a:r>
          </a:p>
          <a:p>
            <a:pPr marL="228600" lvl="2" indent="-228600"/>
            <a:endParaRPr lang="en-ZA" sz="2400" dirty="0"/>
          </a:p>
          <a:p>
            <a:endParaRPr lang="en-ZA" sz="2400" dirty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274341767"/>
      </p:ext>
    </p:extLst>
  </p:cSld>
  <p:clrMapOvr>
    <a:masterClrMapping/>
  </p:clrMapOvr>
</p:sld>
</file>

<file path=ppt/theme/theme1.xml><?xml version="1.0" encoding="utf-8"?>
<a:theme xmlns:a="http://schemas.openxmlformats.org/drawingml/2006/main" name="TI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 with Eskom exco 14 January 2021" id="{5D4DC8BD-5DB3-4A84-B8BE-7E3E9ACB7886}" vid="{CFDB8D14-69E7-4D7C-897C-BFFAE57DF7A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TIPS</Template>
  <TotalTime>209</TotalTime>
  <Words>793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TIPS</vt:lpstr>
      <vt:lpstr>Women’s economic access and the limitations of “men in hard hats” industrial policy.</vt:lpstr>
      <vt:lpstr>Context</vt:lpstr>
      <vt:lpstr>Share of employment by Industry (where employment exceeds 10%), disaggregated by gender </vt:lpstr>
      <vt:lpstr>Share of women's employment by industry, disaggregated by race, 2010 - 2022</vt:lpstr>
      <vt:lpstr>Share of women’s employment in manufacturing by occupation, disaggregated by race, 2010, 2015 and 2021</vt:lpstr>
      <vt:lpstr>Small business ownership by gender and race</vt:lpstr>
      <vt:lpstr>Dtic incentives, 2017/18 – 2020/21</vt:lpstr>
      <vt:lpstr>Industrial policy and poor economic outcomes for women</vt:lpstr>
      <vt:lpstr>Some take-aways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brief: The Coal VC</dc:title>
  <dc:creator>Nokwanda Maseko</dc:creator>
  <cp:lastModifiedBy>Nokwanda Maseko</cp:lastModifiedBy>
  <cp:revision>75</cp:revision>
  <dcterms:created xsi:type="dcterms:W3CDTF">2021-08-23T11:46:12Z</dcterms:created>
  <dcterms:modified xsi:type="dcterms:W3CDTF">2024-08-13T06:34:37Z</dcterms:modified>
</cp:coreProperties>
</file>