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6">
  <p:sldMasterIdLst>
    <p:sldMasterId id="2147483708" r:id="rId1"/>
  </p:sldMasterIdLst>
  <p:notesMasterIdLst>
    <p:notesMasterId r:id="rId17"/>
  </p:notesMasterIdLst>
  <p:handoutMasterIdLst>
    <p:handoutMasterId r:id="rId18"/>
  </p:handoutMasterIdLst>
  <p:sldIdLst>
    <p:sldId id="827" r:id="rId2"/>
    <p:sldId id="846" r:id="rId3"/>
    <p:sldId id="849" r:id="rId4"/>
    <p:sldId id="843" r:id="rId5"/>
    <p:sldId id="848" r:id="rId6"/>
    <p:sldId id="822" r:id="rId7"/>
    <p:sldId id="844" r:id="rId8"/>
    <p:sldId id="841" r:id="rId9"/>
    <p:sldId id="755" r:id="rId10"/>
    <p:sldId id="850" r:id="rId11"/>
    <p:sldId id="847" r:id="rId12"/>
    <p:sldId id="851" r:id="rId13"/>
    <p:sldId id="852" r:id="rId14"/>
    <p:sldId id="854" r:id="rId15"/>
    <p:sldId id="584" r:id="rId16"/>
  </p:sldIdLst>
  <p:sldSz cx="15039975" cy="8459788"/>
  <p:notesSz cx="6858000" cy="9144000"/>
  <p:defaultTextStyle>
    <a:defPPr>
      <a:defRPr lang="en-US"/>
    </a:defPPr>
    <a:lvl1pPr marL="0" algn="l" defTabSz="997062" rtl="0" eaLnBrk="1" latinLnBrk="0" hangingPunct="1">
      <a:defRPr sz="1963" kern="1200">
        <a:solidFill>
          <a:schemeClr val="tx1"/>
        </a:solidFill>
        <a:latin typeface="+mn-lt"/>
        <a:ea typeface="+mn-ea"/>
        <a:cs typeface="+mn-cs"/>
      </a:defRPr>
    </a:lvl1pPr>
    <a:lvl2pPr marL="498531" algn="l" defTabSz="997062" rtl="0" eaLnBrk="1" latinLnBrk="0" hangingPunct="1">
      <a:defRPr sz="1963" kern="1200">
        <a:solidFill>
          <a:schemeClr val="tx1"/>
        </a:solidFill>
        <a:latin typeface="+mn-lt"/>
        <a:ea typeface="+mn-ea"/>
        <a:cs typeface="+mn-cs"/>
      </a:defRPr>
    </a:lvl2pPr>
    <a:lvl3pPr marL="997062" algn="l" defTabSz="997062" rtl="0" eaLnBrk="1" latinLnBrk="0" hangingPunct="1">
      <a:defRPr sz="1963" kern="1200">
        <a:solidFill>
          <a:schemeClr val="tx1"/>
        </a:solidFill>
        <a:latin typeface="+mn-lt"/>
        <a:ea typeface="+mn-ea"/>
        <a:cs typeface="+mn-cs"/>
      </a:defRPr>
    </a:lvl3pPr>
    <a:lvl4pPr marL="1495593" algn="l" defTabSz="997062" rtl="0" eaLnBrk="1" latinLnBrk="0" hangingPunct="1">
      <a:defRPr sz="1963" kern="1200">
        <a:solidFill>
          <a:schemeClr val="tx1"/>
        </a:solidFill>
        <a:latin typeface="+mn-lt"/>
        <a:ea typeface="+mn-ea"/>
        <a:cs typeface="+mn-cs"/>
      </a:defRPr>
    </a:lvl4pPr>
    <a:lvl5pPr marL="1994124" algn="l" defTabSz="997062" rtl="0" eaLnBrk="1" latinLnBrk="0" hangingPunct="1">
      <a:defRPr sz="1963" kern="1200">
        <a:solidFill>
          <a:schemeClr val="tx1"/>
        </a:solidFill>
        <a:latin typeface="+mn-lt"/>
        <a:ea typeface="+mn-ea"/>
        <a:cs typeface="+mn-cs"/>
      </a:defRPr>
    </a:lvl5pPr>
    <a:lvl6pPr marL="2492654" algn="l" defTabSz="997062" rtl="0" eaLnBrk="1" latinLnBrk="0" hangingPunct="1">
      <a:defRPr sz="1963" kern="1200">
        <a:solidFill>
          <a:schemeClr val="tx1"/>
        </a:solidFill>
        <a:latin typeface="+mn-lt"/>
        <a:ea typeface="+mn-ea"/>
        <a:cs typeface="+mn-cs"/>
      </a:defRPr>
    </a:lvl6pPr>
    <a:lvl7pPr marL="2991185" algn="l" defTabSz="997062" rtl="0" eaLnBrk="1" latinLnBrk="0" hangingPunct="1">
      <a:defRPr sz="1963" kern="1200">
        <a:solidFill>
          <a:schemeClr val="tx1"/>
        </a:solidFill>
        <a:latin typeface="+mn-lt"/>
        <a:ea typeface="+mn-ea"/>
        <a:cs typeface="+mn-cs"/>
      </a:defRPr>
    </a:lvl7pPr>
    <a:lvl8pPr marL="3489716" algn="l" defTabSz="997062" rtl="0" eaLnBrk="1" latinLnBrk="0" hangingPunct="1">
      <a:defRPr sz="1963" kern="1200">
        <a:solidFill>
          <a:schemeClr val="tx1"/>
        </a:solidFill>
        <a:latin typeface="+mn-lt"/>
        <a:ea typeface="+mn-ea"/>
        <a:cs typeface="+mn-cs"/>
      </a:defRPr>
    </a:lvl8pPr>
    <a:lvl9pPr marL="3988247" algn="l" defTabSz="997062" rtl="0" eaLnBrk="1" latinLnBrk="0" hangingPunct="1">
      <a:defRPr sz="196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65" userDrawn="1">
          <p15:clr>
            <a:srgbClr val="A4A3A4"/>
          </p15:clr>
        </p15:guide>
        <p15:guide id="2" pos="47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ylor Montmasson-Clair" initials="GM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1"/>
    <a:srgbClr val="DDF0C8"/>
    <a:srgbClr val="ABDB77"/>
    <a:srgbClr val="008000"/>
    <a:srgbClr val="706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26226F-6F90-4060-BC74-6C4B265AE701}" v="124" dt="2024-05-30T06:13:03.0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0" autoAdjust="0"/>
    <p:restoredTop sz="89270" autoAdjust="0"/>
  </p:normalViewPr>
  <p:slideViewPr>
    <p:cSldViewPr>
      <p:cViewPr varScale="1">
        <p:scale>
          <a:sx n="45" d="100"/>
          <a:sy n="45" d="100"/>
        </p:scale>
        <p:origin x="1182" y="54"/>
      </p:cViewPr>
      <p:guideLst>
        <p:guide orient="horz" pos="2665"/>
        <p:guide pos="4737"/>
      </p:guideLst>
    </p:cSldViewPr>
  </p:slideViewPr>
  <p:outlineViewPr>
    <p:cViewPr>
      <p:scale>
        <a:sx n="33" d="100"/>
        <a:sy n="33" d="100"/>
      </p:scale>
      <p:origin x="0" y="-31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77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ylor Montmasson-Clair" userId="95bdc861-83ab-47b1-a06e-db69d3322b99" providerId="ADAL" clId="{7426226F-6F90-4060-BC74-6C4B265AE701}"/>
    <pc:docChg chg="undo custSel addSld delSld modSld sldOrd">
      <pc:chgData name="Gaylor Montmasson-Clair" userId="95bdc861-83ab-47b1-a06e-db69d3322b99" providerId="ADAL" clId="{7426226F-6F90-4060-BC74-6C4B265AE701}" dt="2024-05-30T08:24:04.197" v="3754"/>
      <pc:docMkLst>
        <pc:docMk/>
      </pc:docMkLst>
      <pc:sldChg chg="modSp mod">
        <pc:chgData name="Gaylor Montmasson-Clair" userId="95bdc861-83ab-47b1-a06e-db69d3322b99" providerId="ADAL" clId="{7426226F-6F90-4060-BC74-6C4B265AE701}" dt="2024-05-29T20:10:40.298" v="3596" actId="207"/>
        <pc:sldMkLst>
          <pc:docMk/>
          <pc:sldMk cId="4246625525" sldId="584"/>
        </pc:sldMkLst>
        <pc:spChg chg="mod">
          <ac:chgData name="Gaylor Montmasson-Clair" userId="95bdc861-83ab-47b1-a06e-db69d3322b99" providerId="ADAL" clId="{7426226F-6F90-4060-BC74-6C4B265AE701}" dt="2024-05-29T20:10:40.298" v="3596" actId="207"/>
          <ac:spMkLst>
            <pc:docMk/>
            <pc:sldMk cId="4246625525" sldId="584"/>
            <ac:spMk id="3" creationId="{00000000-0000-0000-0000-000000000000}"/>
          </ac:spMkLst>
        </pc:spChg>
      </pc:sldChg>
      <pc:sldChg chg="delSp modSp mod modAnim">
        <pc:chgData name="Gaylor Montmasson-Clair" userId="95bdc861-83ab-47b1-a06e-db69d3322b99" providerId="ADAL" clId="{7426226F-6F90-4060-BC74-6C4B265AE701}" dt="2024-05-29T20:17:15.042" v="3680"/>
        <pc:sldMkLst>
          <pc:docMk/>
          <pc:sldMk cId="67999287" sldId="755"/>
        </pc:sldMkLst>
        <pc:spChg chg="mod">
          <ac:chgData name="Gaylor Montmasson-Clair" userId="95bdc861-83ab-47b1-a06e-db69d3322b99" providerId="ADAL" clId="{7426226F-6F90-4060-BC74-6C4B265AE701}" dt="2024-05-29T20:13:11.354" v="3652" actId="20577"/>
          <ac:spMkLst>
            <pc:docMk/>
            <pc:sldMk cId="67999287" sldId="755"/>
            <ac:spMk id="2" creationId="{20123672-BD00-B639-AA30-F7492A83E461}"/>
          </ac:spMkLst>
        </pc:spChg>
        <pc:spChg chg="mod">
          <ac:chgData name="Gaylor Montmasson-Clair" userId="95bdc861-83ab-47b1-a06e-db69d3322b99" providerId="ADAL" clId="{7426226F-6F90-4060-BC74-6C4B265AE701}" dt="2024-05-29T20:12:00.978" v="3647" actId="20577"/>
          <ac:spMkLst>
            <pc:docMk/>
            <pc:sldMk cId="67999287" sldId="755"/>
            <ac:spMk id="8" creationId="{00000000-0000-0000-0000-000000000000}"/>
          </ac:spMkLst>
        </pc:spChg>
        <pc:picChg chg="del">
          <ac:chgData name="Gaylor Montmasson-Clair" userId="95bdc861-83ab-47b1-a06e-db69d3322b99" providerId="ADAL" clId="{7426226F-6F90-4060-BC74-6C4B265AE701}" dt="2024-05-28T12:52:14.212" v="302" actId="478"/>
          <ac:picMkLst>
            <pc:docMk/>
            <pc:sldMk cId="67999287" sldId="755"/>
            <ac:picMk id="3" creationId="{FADE6BE8-F437-5F11-048D-38BFF1F4990C}"/>
          </ac:picMkLst>
        </pc:picChg>
      </pc:sldChg>
      <pc:sldChg chg="del">
        <pc:chgData name="Gaylor Montmasson-Clair" userId="95bdc861-83ab-47b1-a06e-db69d3322b99" providerId="ADAL" clId="{7426226F-6F90-4060-BC74-6C4B265AE701}" dt="2024-05-29T20:09:04.491" v="3580" actId="47"/>
        <pc:sldMkLst>
          <pc:docMk/>
          <pc:sldMk cId="635826149" sldId="816"/>
        </pc:sldMkLst>
      </pc:sldChg>
      <pc:sldChg chg="addSp delSp modSp mod">
        <pc:chgData name="Gaylor Montmasson-Clair" userId="95bdc861-83ab-47b1-a06e-db69d3322b99" providerId="ADAL" clId="{7426226F-6F90-4060-BC74-6C4B265AE701}" dt="2024-05-28T15:23:23.150" v="3217" actId="20577"/>
        <pc:sldMkLst>
          <pc:docMk/>
          <pc:sldMk cId="1037225854" sldId="822"/>
        </pc:sldMkLst>
        <pc:spChg chg="mod">
          <ac:chgData name="Gaylor Montmasson-Clair" userId="95bdc861-83ab-47b1-a06e-db69d3322b99" providerId="ADAL" clId="{7426226F-6F90-4060-BC74-6C4B265AE701}" dt="2024-05-28T12:49:49.432" v="247" actId="404"/>
          <ac:spMkLst>
            <pc:docMk/>
            <pc:sldMk cId="1037225854" sldId="822"/>
            <ac:spMk id="5" creationId="{04C24981-A21F-9B9B-0F16-680ABEB8C7E4}"/>
          </ac:spMkLst>
        </pc:spChg>
        <pc:spChg chg="mod">
          <ac:chgData name="Gaylor Montmasson-Clair" userId="95bdc861-83ab-47b1-a06e-db69d3322b99" providerId="ADAL" clId="{7426226F-6F90-4060-BC74-6C4B265AE701}" dt="2024-05-28T15:23:23.150" v="3217" actId="20577"/>
          <ac:spMkLst>
            <pc:docMk/>
            <pc:sldMk cId="1037225854" sldId="822"/>
            <ac:spMk id="8" creationId="{00000000-0000-0000-0000-000000000000}"/>
          </ac:spMkLst>
        </pc:spChg>
        <pc:graphicFrameChg chg="del">
          <ac:chgData name="Gaylor Montmasson-Clair" userId="95bdc861-83ab-47b1-a06e-db69d3322b99" providerId="ADAL" clId="{7426226F-6F90-4060-BC74-6C4B265AE701}" dt="2024-05-28T08:09:36.790" v="12" actId="478"/>
          <ac:graphicFrameMkLst>
            <pc:docMk/>
            <pc:sldMk cId="1037225854" sldId="822"/>
            <ac:graphicFrameMk id="2" creationId="{22C85141-17E6-EB0C-B0F3-36A0373C1AD8}"/>
          </ac:graphicFrameMkLst>
        </pc:graphicFrameChg>
        <pc:graphicFrameChg chg="add mod">
          <ac:chgData name="Gaylor Montmasson-Clair" userId="95bdc861-83ab-47b1-a06e-db69d3322b99" providerId="ADAL" clId="{7426226F-6F90-4060-BC74-6C4B265AE701}" dt="2024-05-28T08:10:34.917" v="26" actId="14100"/>
          <ac:graphicFrameMkLst>
            <pc:docMk/>
            <pc:sldMk cId="1037225854" sldId="822"/>
            <ac:graphicFrameMk id="3" creationId="{22C85141-17E6-EB0C-B0F3-36A0373C1AD8}"/>
          </ac:graphicFrameMkLst>
        </pc:graphicFrameChg>
      </pc:sldChg>
      <pc:sldChg chg="delSp modSp mod">
        <pc:chgData name="Gaylor Montmasson-Clair" userId="95bdc861-83ab-47b1-a06e-db69d3322b99" providerId="ADAL" clId="{7426226F-6F90-4060-BC74-6C4B265AE701}" dt="2024-05-29T20:25:55.204" v="3685" actId="1076"/>
        <pc:sldMkLst>
          <pc:docMk/>
          <pc:sldMk cId="704275785" sldId="827"/>
        </pc:sldMkLst>
        <pc:spChg chg="mod">
          <ac:chgData name="Gaylor Montmasson-Clair" userId="95bdc861-83ab-47b1-a06e-db69d3322b99" providerId="ADAL" clId="{7426226F-6F90-4060-BC74-6C4B265AE701}" dt="2024-05-29T20:25:55.204" v="3685" actId="1076"/>
          <ac:spMkLst>
            <pc:docMk/>
            <pc:sldMk cId="704275785" sldId="827"/>
            <ac:spMk id="2" creationId="{0CACD11C-858E-190B-530A-1B3298737633}"/>
          </ac:spMkLst>
        </pc:spChg>
        <pc:spChg chg="mod">
          <ac:chgData name="Gaylor Montmasson-Clair" userId="95bdc861-83ab-47b1-a06e-db69d3322b99" providerId="ADAL" clId="{7426226F-6F90-4060-BC74-6C4B265AE701}" dt="2024-05-29T20:15:57.394" v="3672" actId="20577"/>
          <ac:spMkLst>
            <pc:docMk/>
            <pc:sldMk cId="704275785" sldId="827"/>
            <ac:spMk id="4" creationId="{00000000-0000-0000-0000-000000000000}"/>
          </ac:spMkLst>
        </pc:spChg>
        <pc:spChg chg="mod">
          <ac:chgData name="Gaylor Montmasson-Clair" userId="95bdc861-83ab-47b1-a06e-db69d3322b99" providerId="ADAL" clId="{7426226F-6F90-4060-BC74-6C4B265AE701}" dt="2024-05-28T11:45:05.655" v="147" actId="14100"/>
          <ac:spMkLst>
            <pc:docMk/>
            <pc:sldMk cId="704275785" sldId="827"/>
            <ac:spMk id="6" creationId="{00000000-0000-0000-0000-000000000000}"/>
          </ac:spMkLst>
        </pc:spChg>
        <pc:picChg chg="del">
          <ac:chgData name="Gaylor Montmasson-Clair" userId="95bdc861-83ab-47b1-a06e-db69d3322b99" providerId="ADAL" clId="{7426226F-6F90-4060-BC74-6C4B265AE701}" dt="2024-05-28T11:44:57.033" v="144" actId="478"/>
          <ac:picMkLst>
            <pc:docMk/>
            <pc:sldMk cId="704275785" sldId="827"/>
            <ac:picMk id="5" creationId="{00000000-0000-0000-0000-000000000000}"/>
          </ac:picMkLst>
        </pc:picChg>
      </pc:sldChg>
      <pc:sldChg chg="del">
        <pc:chgData name="Gaylor Montmasson-Clair" userId="95bdc861-83ab-47b1-a06e-db69d3322b99" providerId="ADAL" clId="{7426226F-6F90-4060-BC74-6C4B265AE701}" dt="2024-05-28T12:55:08.041" v="447" actId="47"/>
        <pc:sldMkLst>
          <pc:docMk/>
          <pc:sldMk cId="1414712966" sldId="832"/>
        </pc:sldMkLst>
      </pc:sldChg>
      <pc:sldChg chg="ord">
        <pc:chgData name="Gaylor Montmasson-Clair" userId="95bdc861-83ab-47b1-a06e-db69d3322b99" providerId="ADAL" clId="{7426226F-6F90-4060-BC74-6C4B265AE701}" dt="2024-05-28T15:27:32.371" v="3329"/>
        <pc:sldMkLst>
          <pc:docMk/>
          <pc:sldMk cId="2689389471" sldId="841"/>
        </pc:sldMkLst>
      </pc:sldChg>
      <pc:sldChg chg="modSp mod ord">
        <pc:chgData name="Gaylor Montmasson-Clair" userId="95bdc861-83ab-47b1-a06e-db69d3322b99" providerId="ADAL" clId="{7426226F-6F90-4060-BC74-6C4B265AE701}" dt="2024-05-28T15:22:15.610" v="3200"/>
        <pc:sldMkLst>
          <pc:docMk/>
          <pc:sldMk cId="3598391411" sldId="843"/>
        </pc:sldMkLst>
        <pc:spChg chg="mod">
          <ac:chgData name="Gaylor Montmasson-Clair" userId="95bdc861-83ab-47b1-a06e-db69d3322b99" providerId="ADAL" clId="{7426226F-6F90-4060-BC74-6C4B265AE701}" dt="2024-05-28T12:50:37.779" v="299" actId="20577"/>
          <ac:spMkLst>
            <pc:docMk/>
            <pc:sldMk cId="3598391411" sldId="843"/>
            <ac:spMk id="6" creationId="{E42989D0-68FE-F8B1-92AD-071D3B25E7F9}"/>
          </ac:spMkLst>
        </pc:spChg>
      </pc:sldChg>
      <pc:sldChg chg="addSp delSp modSp mod modShow">
        <pc:chgData name="Gaylor Montmasson-Clair" userId="95bdc861-83ab-47b1-a06e-db69d3322b99" providerId="ADAL" clId="{7426226F-6F90-4060-BC74-6C4B265AE701}" dt="2024-05-28T15:23:52.807" v="3228" actId="20577"/>
        <pc:sldMkLst>
          <pc:docMk/>
          <pc:sldMk cId="4052185106" sldId="844"/>
        </pc:sldMkLst>
        <pc:spChg chg="mod">
          <ac:chgData name="Gaylor Montmasson-Clair" userId="95bdc861-83ab-47b1-a06e-db69d3322b99" providerId="ADAL" clId="{7426226F-6F90-4060-BC74-6C4B265AE701}" dt="2024-05-28T15:23:52.807" v="3228" actId="20577"/>
          <ac:spMkLst>
            <pc:docMk/>
            <pc:sldMk cId="4052185106" sldId="844"/>
            <ac:spMk id="8" creationId="{00000000-0000-0000-0000-000000000000}"/>
          </ac:spMkLst>
        </pc:spChg>
        <pc:graphicFrameChg chg="add del mod">
          <ac:chgData name="Gaylor Montmasson-Clair" userId="95bdc861-83ab-47b1-a06e-db69d3322b99" providerId="ADAL" clId="{7426226F-6F90-4060-BC74-6C4B265AE701}" dt="2024-05-28T09:47:10.095" v="85" actId="478"/>
          <ac:graphicFrameMkLst>
            <pc:docMk/>
            <pc:sldMk cId="4052185106" sldId="844"/>
            <ac:graphicFrameMk id="5" creationId="{C044230B-9AED-D67A-4813-BD3195ED1149}"/>
          </ac:graphicFrameMkLst>
        </pc:graphicFrameChg>
        <pc:picChg chg="add del mod">
          <ac:chgData name="Gaylor Montmasson-Clair" userId="95bdc861-83ab-47b1-a06e-db69d3322b99" providerId="ADAL" clId="{7426226F-6F90-4060-BC74-6C4B265AE701}" dt="2024-05-28T09:46:12.662" v="78" actId="478"/>
          <ac:picMkLst>
            <pc:docMk/>
            <pc:sldMk cId="4052185106" sldId="844"/>
            <ac:picMk id="2" creationId="{5AABCBAD-A78F-D4F8-2B2C-2E4631007ECD}"/>
          </ac:picMkLst>
        </pc:picChg>
        <pc:picChg chg="add mod">
          <ac:chgData name="Gaylor Montmasson-Clair" userId="95bdc861-83ab-47b1-a06e-db69d3322b99" providerId="ADAL" clId="{7426226F-6F90-4060-BC74-6C4B265AE701}" dt="2024-05-28T09:46:26.075" v="83" actId="14100"/>
          <ac:picMkLst>
            <pc:docMk/>
            <pc:sldMk cId="4052185106" sldId="844"/>
            <ac:picMk id="3" creationId="{D3BB7D46-BF32-2008-B4C4-1BEBDF1B655A}"/>
          </ac:picMkLst>
        </pc:picChg>
        <pc:picChg chg="del">
          <ac:chgData name="Gaylor Montmasson-Clair" userId="95bdc861-83ab-47b1-a06e-db69d3322b99" providerId="ADAL" clId="{7426226F-6F90-4060-BC74-6C4B265AE701}" dt="2024-05-28T09:43:10.565" v="74" actId="478"/>
          <ac:picMkLst>
            <pc:docMk/>
            <pc:sldMk cId="4052185106" sldId="844"/>
            <ac:picMk id="6" creationId="{F77C0537-FCB4-FFED-E3CD-47594EDB2C73}"/>
          </ac:picMkLst>
        </pc:picChg>
      </pc:sldChg>
      <pc:sldChg chg="addSp delSp modSp mod modShow">
        <pc:chgData name="Gaylor Montmasson-Clair" userId="95bdc861-83ab-47b1-a06e-db69d3322b99" providerId="ADAL" clId="{7426226F-6F90-4060-BC74-6C4B265AE701}" dt="2024-05-30T06:08:32.934" v="3686" actId="729"/>
        <pc:sldMkLst>
          <pc:docMk/>
          <pc:sldMk cId="2205523923" sldId="846"/>
        </pc:sldMkLst>
        <pc:spChg chg="mod">
          <ac:chgData name="Gaylor Montmasson-Clair" userId="95bdc861-83ab-47b1-a06e-db69d3322b99" providerId="ADAL" clId="{7426226F-6F90-4060-BC74-6C4B265AE701}" dt="2024-05-28T12:48:07.701" v="217" actId="20577"/>
          <ac:spMkLst>
            <pc:docMk/>
            <pc:sldMk cId="2205523923" sldId="846"/>
            <ac:spMk id="4" creationId="{BFD98682-0249-A4AA-4018-9EEF50B82AED}"/>
          </ac:spMkLst>
        </pc:spChg>
        <pc:spChg chg="mod">
          <ac:chgData name="Gaylor Montmasson-Clair" userId="95bdc861-83ab-47b1-a06e-db69d3322b99" providerId="ADAL" clId="{7426226F-6F90-4060-BC74-6C4B265AE701}" dt="2024-05-28T12:48:38.706" v="238" actId="20577"/>
          <ac:spMkLst>
            <pc:docMk/>
            <pc:sldMk cId="2205523923" sldId="846"/>
            <ac:spMk id="5" creationId="{04C24981-A21F-9B9B-0F16-680ABEB8C7E4}"/>
          </ac:spMkLst>
        </pc:spChg>
        <pc:graphicFrameChg chg="add mod">
          <ac:chgData name="Gaylor Montmasson-Clair" userId="95bdc861-83ab-47b1-a06e-db69d3322b99" providerId="ADAL" clId="{7426226F-6F90-4060-BC74-6C4B265AE701}" dt="2024-05-28T12:49:11.307" v="246" actId="14100"/>
          <ac:graphicFrameMkLst>
            <pc:docMk/>
            <pc:sldMk cId="2205523923" sldId="846"/>
            <ac:graphicFrameMk id="2" creationId="{40E830DA-34B7-A18C-DC49-7530B95B4960}"/>
          </ac:graphicFrameMkLst>
        </pc:graphicFrameChg>
        <pc:picChg chg="del">
          <ac:chgData name="Gaylor Montmasson-Clair" userId="95bdc861-83ab-47b1-a06e-db69d3322b99" providerId="ADAL" clId="{7426226F-6F90-4060-BC74-6C4B265AE701}" dt="2024-05-28T12:47:51.315" v="173" actId="478"/>
          <ac:picMkLst>
            <pc:docMk/>
            <pc:sldMk cId="2205523923" sldId="846"/>
            <ac:picMk id="10" creationId="{6932B254-875F-2978-7770-E61BE4BA3C29}"/>
          </ac:picMkLst>
        </pc:picChg>
      </pc:sldChg>
      <pc:sldChg chg="addSp delSp modSp mod ord">
        <pc:chgData name="Gaylor Montmasson-Clair" userId="95bdc861-83ab-47b1-a06e-db69d3322b99" providerId="ADAL" clId="{7426226F-6F90-4060-BC74-6C4B265AE701}" dt="2024-05-29T20:12:14.507" v="3648"/>
        <pc:sldMkLst>
          <pc:docMk/>
          <pc:sldMk cId="1517621744" sldId="847"/>
        </pc:sldMkLst>
        <pc:spChg chg="mod">
          <ac:chgData name="Gaylor Montmasson-Clair" userId="95bdc861-83ab-47b1-a06e-db69d3322b99" providerId="ADAL" clId="{7426226F-6F90-4060-BC74-6C4B265AE701}" dt="2024-05-29T20:12:14.507" v="3648"/>
          <ac:spMkLst>
            <pc:docMk/>
            <pc:sldMk cId="1517621744" sldId="847"/>
            <ac:spMk id="8" creationId="{00000000-0000-0000-0000-000000000000}"/>
          </ac:spMkLst>
        </pc:spChg>
        <pc:graphicFrameChg chg="del">
          <ac:chgData name="Gaylor Montmasson-Clair" userId="95bdc861-83ab-47b1-a06e-db69d3322b99" providerId="ADAL" clId="{7426226F-6F90-4060-BC74-6C4B265AE701}" dt="2024-05-28T07:40:58.521" v="5" actId="478"/>
          <ac:graphicFrameMkLst>
            <pc:docMk/>
            <pc:sldMk cId="1517621744" sldId="847"/>
            <ac:graphicFrameMk id="2" creationId="{F416C8B5-BD2C-1D7D-FC07-9F8AB67D8B7D}"/>
          </ac:graphicFrameMkLst>
        </pc:graphicFrameChg>
        <pc:graphicFrameChg chg="add mod">
          <ac:chgData name="Gaylor Montmasson-Clair" userId="95bdc861-83ab-47b1-a06e-db69d3322b99" providerId="ADAL" clId="{7426226F-6F90-4060-BC74-6C4B265AE701}" dt="2024-05-28T08:10:14.611" v="23"/>
          <ac:graphicFrameMkLst>
            <pc:docMk/>
            <pc:sldMk cId="1517621744" sldId="847"/>
            <ac:graphicFrameMk id="3" creationId="{25633CB1-D129-83F4-74DE-992F00383012}"/>
          </ac:graphicFrameMkLst>
        </pc:graphicFrameChg>
        <pc:graphicFrameChg chg="add mod">
          <ac:chgData name="Gaylor Montmasson-Clair" userId="95bdc861-83ab-47b1-a06e-db69d3322b99" providerId="ADAL" clId="{7426226F-6F90-4060-BC74-6C4B265AE701}" dt="2024-05-28T08:10:17.647" v="24"/>
          <ac:graphicFrameMkLst>
            <pc:docMk/>
            <pc:sldMk cId="1517621744" sldId="847"/>
            <ac:graphicFrameMk id="6" creationId="{F416C8B5-BD2C-1D7D-FC07-9F8AB67D8B7D}"/>
          </ac:graphicFrameMkLst>
        </pc:graphicFrameChg>
        <pc:graphicFrameChg chg="del">
          <ac:chgData name="Gaylor Montmasson-Clair" userId="95bdc861-83ab-47b1-a06e-db69d3322b99" providerId="ADAL" clId="{7426226F-6F90-4060-BC74-6C4B265AE701}" dt="2024-05-28T07:31:00.167" v="0" actId="478"/>
          <ac:graphicFrameMkLst>
            <pc:docMk/>
            <pc:sldMk cId="1517621744" sldId="847"/>
            <ac:graphicFrameMk id="9" creationId="{25633CB1-D129-83F4-74DE-992F00383012}"/>
          </ac:graphicFrameMkLst>
        </pc:graphicFrameChg>
      </pc:sldChg>
      <pc:sldChg chg="modSp mod ord">
        <pc:chgData name="Gaylor Montmasson-Clair" userId="95bdc861-83ab-47b1-a06e-db69d3322b99" providerId="ADAL" clId="{7426226F-6F90-4060-BC74-6C4B265AE701}" dt="2024-05-29T20:13:31.287" v="3653" actId="404"/>
        <pc:sldMkLst>
          <pc:docMk/>
          <pc:sldMk cId="3278235231" sldId="848"/>
        </pc:sldMkLst>
        <pc:spChg chg="mod">
          <ac:chgData name="Gaylor Montmasson-Clair" userId="95bdc861-83ab-47b1-a06e-db69d3322b99" providerId="ADAL" clId="{7426226F-6F90-4060-BC74-6C4B265AE701}" dt="2024-05-29T20:13:31.287" v="3653" actId="404"/>
          <ac:spMkLst>
            <pc:docMk/>
            <pc:sldMk cId="3278235231" sldId="848"/>
            <ac:spMk id="4" creationId="{02671545-AB62-945B-5271-8B6AB672D9FD}"/>
          </ac:spMkLst>
        </pc:spChg>
        <pc:graphicFrameChg chg="modGraphic">
          <ac:chgData name="Gaylor Montmasson-Clair" userId="95bdc861-83ab-47b1-a06e-db69d3322b99" providerId="ADAL" clId="{7426226F-6F90-4060-BC74-6C4B265AE701}" dt="2024-05-28T08:26:32.876" v="54" actId="6549"/>
          <ac:graphicFrameMkLst>
            <pc:docMk/>
            <pc:sldMk cId="3278235231" sldId="848"/>
            <ac:graphicFrameMk id="2" creationId="{C46F4D70-2BDB-04EC-E56D-4E4C753C7F9F}"/>
          </ac:graphicFrameMkLst>
        </pc:graphicFrameChg>
      </pc:sldChg>
      <pc:sldChg chg="addSp delSp modSp mod modAnim">
        <pc:chgData name="Gaylor Montmasson-Clair" userId="95bdc861-83ab-47b1-a06e-db69d3322b99" providerId="ADAL" clId="{7426226F-6F90-4060-BC74-6C4B265AE701}" dt="2024-05-29T20:16:48.671" v="3677"/>
        <pc:sldMkLst>
          <pc:docMk/>
          <pc:sldMk cId="3941363180" sldId="849"/>
        </pc:sldMkLst>
        <pc:spChg chg="mod">
          <ac:chgData name="Gaylor Montmasson-Clair" userId="95bdc861-83ab-47b1-a06e-db69d3322b99" providerId="ADAL" clId="{7426226F-6F90-4060-BC74-6C4B265AE701}" dt="2024-05-29T20:16:33.853" v="3673" actId="1076"/>
          <ac:spMkLst>
            <pc:docMk/>
            <pc:sldMk cId="3941363180" sldId="849"/>
            <ac:spMk id="5" creationId="{04C24981-A21F-9B9B-0F16-680ABEB8C7E4}"/>
          </ac:spMkLst>
        </pc:spChg>
        <pc:spChg chg="mod">
          <ac:chgData name="Gaylor Montmasson-Clair" userId="95bdc861-83ab-47b1-a06e-db69d3322b99" providerId="ADAL" clId="{7426226F-6F90-4060-BC74-6C4B265AE701}" dt="2024-05-29T20:16:46.726" v="3676" actId="14100"/>
          <ac:spMkLst>
            <pc:docMk/>
            <pc:sldMk cId="3941363180" sldId="849"/>
            <ac:spMk id="7" creationId="{3AC0A2E2-42EC-38AF-B114-9377FC494C0C}"/>
          </ac:spMkLst>
        </pc:spChg>
        <pc:spChg chg="mod">
          <ac:chgData name="Gaylor Montmasson-Clair" userId="95bdc861-83ab-47b1-a06e-db69d3322b99" providerId="ADAL" clId="{7426226F-6F90-4060-BC74-6C4B265AE701}" dt="2024-05-29T20:11:20.971" v="3634" actId="20577"/>
          <ac:spMkLst>
            <pc:docMk/>
            <pc:sldMk cId="3941363180" sldId="849"/>
            <ac:spMk id="8" creationId="{00000000-0000-0000-0000-000000000000}"/>
          </ac:spMkLst>
        </pc:spChg>
        <pc:graphicFrameChg chg="del">
          <ac:chgData name="Gaylor Montmasson-Clair" userId="95bdc861-83ab-47b1-a06e-db69d3322b99" providerId="ADAL" clId="{7426226F-6F90-4060-BC74-6C4B265AE701}" dt="2024-05-28T08:35:52.478" v="64" actId="478"/>
          <ac:graphicFrameMkLst>
            <pc:docMk/>
            <pc:sldMk cId="3941363180" sldId="849"/>
            <ac:graphicFrameMk id="2" creationId="{AE4A082F-6F5C-47F8-B2AD-DD77FCFFD02D}"/>
          </ac:graphicFrameMkLst>
        </pc:graphicFrameChg>
        <pc:graphicFrameChg chg="add mod">
          <ac:chgData name="Gaylor Montmasson-Clair" userId="95bdc861-83ab-47b1-a06e-db69d3322b99" providerId="ADAL" clId="{7426226F-6F90-4060-BC74-6C4B265AE701}" dt="2024-05-28T08:34:11.755" v="63" actId="403"/>
          <ac:graphicFrameMkLst>
            <pc:docMk/>
            <pc:sldMk cId="3941363180" sldId="849"/>
            <ac:graphicFrameMk id="3" creationId="{3FA1EF26-AB74-4C9A-DC4A-8F90DBF58A15}"/>
          </ac:graphicFrameMkLst>
        </pc:graphicFrameChg>
        <pc:graphicFrameChg chg="del">
          <ac:chgData name="Gaylor Montmasson-Clair" userId="95bdc861-83ab-47b1-a06e-db69d3322b99" providerId="ADAL" clId="{7426226F-6F90-4060-BC74-6C4B265AE701}" dt="2024-05-28T08:33:42.488" v="55" actId="478"/>
          <ac:graphicFrameMkLst>
            <pc:docMk/>
            <pc:sldMk cId="3941363180" sldId="849"/>
            <ac:graphicFrameMk id="6" creationId="{3FA1EF26-AB74-4C9A-DC4A-8F90DBF58A15}"/>
          </ac:graphicFrameMkLst>
        </pc:graphicFrameChg>
        <pc:graphicFrameChg chg="add mod">
          <ac:chgData name="Gaylor Montmasson-Clair" userId="95bdc861-83ab-47b1-a06e-db69d3322b99" providerId="ADAL" clId="{7426226F-6F90-4060-BC74-6C4B265AE701}" dt="2024-05-28T08:36:09.849" v="73" actId="403"/>
          <ac:graphicFrameMkLst>
            <pc:docMk/>
            <pc:sldMk cId="3941363180" sldId="849"/>
            <ac:graphicFrameMk id="10" creationId="{AE4A082F-6F5C-47F8-B2AD-DD77FCFFD02D}"/>
          </ac:graphicFrameMkLst>
        </pc:graphicFrameChg>
      </pc:sldChg>
      <pc:sldChg chg="addSp modSp add mod ord modAnim">
        <pc:chgData name="Gaylor Montmasson-Clair" userId="95bdc861-83ab-47b1-a06e-db69d3322b99" providerId="ADAL" clId="{7426226F-6F90-4060-BC74-6C4B265AE701}" dt="2024-05-30T06:11:40.350" v="3698" actId="20577"/>
        <pc:sldMkLst>
          <pc:docMk/>
          <pc:sldMk cId="1728762655" sldId="850"/>
        </pc:sldMkLst>
        <pc:spChg chg="mod">
          <ac:chgData name="Gaylor Montmasson-Clair" userId="95bdc861-83ab-47b1-a06e-db69d3322b99" providerId="ADAL" clId="{7426226F-6F90-4060-BC74-6C4B265AE701}" dt="2024-05-28T14:49:07.791" v="2333" actId="1076"/>
          <ac:spMkLst>
            <pc:docMk/>
            <pc:sldMk cId="1728762655" sldId="850"/>
            <ac:spMk id="2" creationId="{20123672-BD00-B639-AA30-F7492A83E461}"/>
          </ac:spMkLst>
        </pc:spChg>
        <pc:spChg chg="add mod">
          <ac:chgData name="Gaylor Montmasson-Clair" userId="95bdc861-83ab-47b1-a06e-db69d3322b99" providerId="ADAL" clId="{7426226F-6F90-4060-BC74-6C4B265AE701}" dt="2024-05-28T14:46:52.257" v="2274" actId="1076"/>
          <ac:spMkLst>
            <pc:docMk/>
            <pc:sldMk cId="1728762655" sldId="850"/>
            <ac:spMk id="3" creationId="{9794F491-6F37-0491-034F-2C3680F5F6EF}"/>
          </ac:spMkLst>
        </pc:spChg>
        <pc:spChg chg="add mod">
          <ac:chgData name="Gaylor Montmasson-Clair" userId="95bdc861-83ab-47b1-a06e-db69d3322b99" providerId="ADAL" clId="{7426226F-6F90-4060-BC74-6C4B265AE701}" dt="2024-05-28T14:51:06.178" v="2415" actId="20577"/>
          <ac:spMkLst>
            <pc:docMk/>
            <pc:sldMk cId="1728762655" sldId="850"/>
            <ac:spMk id="4" creationId="{715BBB03-6897-9CDC-8262-FA288C321976}"/>
          </ac:spMkLst>
        </pc:spChg>
        <pc:spChg chg="add mod">
          <ac:chgData name="Gaylor Montmasson-Clair" userId="95bdc861-83ab-47b1-a06e-db69d3322b99" providerId="ADAL" clId="{7426226F-6F90-4060-BC74-6C4B265AE701}" dt="2024-05-29T20:00:53.969" v="3389" actId="14100"/>
          <ac:spMkLst>
            <pc:docMk/>
            <pc:sldMk cId="1728762655" sldId="850"/>
            <ac:spMk id="5" creationId="{2D8F999C-D609-1BA6-2025-5E350FA94C7E}"/>
          </ac:spMkLst>
        </pc:spChg>
        <pc:spChg chg="add mod">
          <ac:chgData name="Gaylor Montmasson-Clair" userId="95bdc861-83ab-47b1-a06e-db69d3322b99" providerId="ADAL" clId="{7426226F-6F90-4060-BC74-6C4B265AE701}" dt="2024-05-30T06:11:40.350" v="3698" actId="20577"/>
          <ac:spMkLst>
            <pc:docMk/>
            <pc:sldMk cId="1728762655" sldId="850"/>
            <ac:spMk id="6" creationId="{17FD7129-CFAB-6689-32A2-FBBCBD4AD835}"/>
          </ac:spMkLst>
        </pc:spChg>
        <pc:spChg chg="mod">
          <ac:chgData name="Gaylor Montmasson-Clair" userId="95bdc861-83ab-47b1-a06e-db69d3322b99" providerId="ADAL" clId="{7426226F-6F90-4060-BC74-6C4B265AE701}" dt="2024-05-28T14:48:18.747" v="2318" actId="20577"/>
          <ac:spMkLst>
            <pc:docMk/>
            <pc:sldMk cId="1728762655" sldId="850"/>
            <ac:spMk id="8" creationId="{00000000-0000-0000-0000-000000000000}"/>
          </ac:spMkLst>
        </pc:spChg>
      </pc:sldChg>
      <pc:sldChg chg="addSp delSp modSp add mod modAnim">
        <pc:chgData name="Gaylor Montmasson-Clair" userId="95bdc861-83ab-47b1-a06e-db69d3322b99" providerId="ADAL" clId="{7426226F-6F90-4060-BC74-6C4B265AE701}" dt="2024-05-29T20:03:45.109" v="3472"/>
        <pc:sldMkLst>
          <pc:docMk/>
          <pc:sldMk cId="4010442020" sldId="851"/>
        </pc:sldMkLst>
        <pc:spChg chg="del">
          <ac:chgData name="Gaylor Montmasson-Clair" userId="95bdc861-83ab-47b1-a06e-db69d3322b99" providerId="ADAL" clId="{7426226F-6F90-4060-BC74-6C4B265AE701}" dt="2024-05-28T13:53:35.701" v="1506" actId="478"/>
          <ac:spMkLst>
            <pc:docMk/>
            <pc:sldMk cId="4010442020" sldId="851"/>
            <ac:spMk id="2" creationId="{20123672-BD00-B639-AA30-F7492A83E461}"/>
          </ac:spMkLst>
        </pc:spChg>
        <pc:spChg chg="mod">
          <ac:chgData name="Gaylor Montmasson-Clair" userId="95bdc861-83ab-47b1-a06e-db69d3322b99" providerId="ADAL" clId="{7426226F-6F90-4060-BC74-6C4B265AE701}" dt="2024-05-29T20:03:26.698" v="3468" actId="207"/>
          <ac:spMkLst>
            <pc:docMk/>
            <pc:sldMk cId="4010442020" sldId="851"/>
            <ac:spMk id="3" creationId="{9794F491-6F37-0491-034F-2C3680F5F6EF}"/>
          </ac:spMkLst>
        </pc:spChg>
        <pc:spChg chg="mod">
          <ac:chgData name="Gaylor Montmasson-Clair" userId="95bdc861-83ab-47b1-a06e-db69d3322b99" providerId="ADAL" clId="{7426226F-6F90-4060-BC74-6C4B265AE701}" dt="2024-05-29T20:03:17.460" v="3467" actId="207"/>
          <ac:spMkLst>
            <pc:docMk/>
            <pc:sldMk cId="4010442020" sldId="851"/>
            <ac:spMk id="4" creationId="{715BBB03-6897-9CDC-8262-FA288C321976}"/>
          </ac:spMkLst>
        </pc:spChg>
        <pc:spChg chg="add del mod">
          <ac:chgData name="Gaylor Montmasson-Clair" userId="95bdc861-83ab-47b1-a06e-db69d3322b99" providerId="ADAL" clId="{7426226F-6F90-4060-BC74-6C4B265AE701}" dt="2024-05-28T14:53:49.191" v="2439" actId="478"/>
          <ac:spMkLst>
            <pc:docMk/>
            <pc:sldMk cId="4010442020" sldId="851"/>
            <ac:spMk id="5" creationId="{0AB2B5A4-FDF0-2BCF-45A3-A711A45A6C81}"/>
          </ac:spMkLst>
        </pc:spChg>
        <pc:spChg chg="add del mod">
          <ac:chgData name="Gaylor Montmasson-Clair" userId="95bdc861-83ab-47b1-a06e-db69d3322b99" providerId="ADAL" clId="{7426226F-6F90-4060-BC74-6C4B265AE701}" dt="2024-05-28T14:53:46.870" v="2438" actId="478"/>
          <ac:spMkLst>
            <pc:docMk/>
            <pc:sldMk cId="4010442020" sldId="851"/>
            <ac:spMk id="6" creationId="{CB0FC594-8DA4-4144-74E8-AB8714AC6B3C}"/>
          </ac:spMkLst>
        </pc:spChg>
        <pc:spChg chg="mod">
          <ac:chgData name="Gaylor Montmasson-Clair" userId="95bdc861-83ab-47b1-a06e-db69d3322b99" providerId="ADAL" clId="{7426226F-6F90-4060-BC74-6C4B265AE701}" dt="2024-05-28T14:50:37.059" v="2403" actId="20577"/>
          <ac:spMkLst>
            <pc:docMk/>
            <pc:sldMk cId="4010442020" sldId="851"/>
            <ac:spMk id="8" creationId="{00000000-0000-0000-0000-000000000000}"/>
          </ac:spMkLst>
        </pc:spChg>
        <pc:spChg chg="add mod">
          <ac:chgData name="Gaylor Montmasson-Clair" userId="95bdc861-83ab-47b1-a06e-db69d3322b99" providerId="ADAL" clId="{7426226F-6F90-4060-BC74-6C4B265AE701}" dt="2024-05-28T14:52:26.105" v="2434" actId="14100"/>
          <ac:spMkLst>
            <pc:docMk/>
            <pc:sldMk cId="4010442020" sldId="851"/>
            <ac:spMk id="9" creationId="{A7363DC1-14A9-F1F3-44AB-BC6168F583C6}"/>
          </ac:spMkLst>
        </pc:spChg>
        <pc:spChg chg="add mod">
          <ac:chgData name="Gaylor Montmasson-Clair" userId="95bdc861-83ab-47b1-a06e-db69d3322b99" providerId="ADAL" clId="{7426226F-6F90-4060-BC74-6C4B265AE701}" dt="2024-05-29T20:03:05.532" v="3464" actId="1076"/>
          <ac:spMkLst>
            <pc:docMk/>
            <pc:sldMk cId="4010442020" sldId="851"/>
            <ac:spMk id="10" creationId="{40D7646E-E021-F2D0-20BF-244A9C330EEE}"/>
          </ac:spMkLst>
        </pc:spChg>
      </pc:sldChg>
      <pc:sldChg chg="delSp modSp add mod modAnim">
        <pc:chgData name="Gaylor Montmasson-Clair" userId="95bdc861-83ab-47b1-a06e-db69d3322b99" providerId="ADAL" clId="{7426226F-6F90-4060-BC74-6C4B265AE701}" dt="2024-05-30T06:13:03.030" v="3710" actId="20577"/>
        <pc:sldMkLst>
          <pc:docMk/>
          <pc:sldMk cId="4234987567" sldId="852"/>
        </pc:sldMkLst>
        <pc:spChg chg="del">
          <ac:chgData name="Gaylor Montmasson-Clair" userId="95bdc861-83ab-47b1-a06e-db69d3322b99" providerId="ADAL" clId="{7426226F-6F90-4060-BC74-6C4B265AE701}" dt="2024-05-28T15:00:04.544" v="2832" actId="478"/>
          <ac:spMkLst>
            <pc:docMk/>
            <pc:sldMk cId="4234987567" sldId="852"/>
            <ac:spMk id="3" creationId="{9794F491-6F37-0491-034F-2C3680F5F6EF}"/>
          </ac:spMkLst>
        </pc:spChg>
        <pc:spChg chg="mod">
          <ac:chgData name="Gaylor Montmasson-Clair" userId="95bdc861-83ab-47b1-a06e-db69d3322b99" providerId="ADAL" clId="{7426226F-6F90-4060-BC74-6C4B265AE701}" dt="2024-05-30T06:13:03.030" v="3710" actId="20577"/>
          <ac:spMkLst>
            <pc:docMk/>
            <pc:sldMk cId="4234987567" sldId="852"/>
            <ac:spMk id="4" creationId="{715BBB03-6897-9CDC-8262-FA288C321976}"/>
          </ac:spMkLst>
        </pc:spChg>
        <pc:spChg chg="mod">
          <ac:chgData name="Gaylor Montmasson-Clair" userId="95bdc861-83ab-47b1-a06e-db69d3322b99" providerId="ADAL" clId="{7426226F-6F90-4060-BC74-6C4B265AE701}" dt="2024-05-28T15:28:45.714" v="3358" actId="207"/>
          <ac:spMkLst>
            <pc:docMk/>
            <pc:sldMk cId="4234987567" sldId="852"/>
            <ac:spMk id="5" creationId="{0AB2B5A4-FDF0-2BCF-45A3-A711A45A6C81}"/>
          </ac:spMkLst>
        </pc:spChg>
        <pc:spChg chg="mod">
          <ac:chgData name="Gaylor Montmasson-Clair" userId="95bdc861-83ab-47b1-a06e-db69d3322b99" providerId="ADAL" clId="{7426226F-6F90-4060-BC74-6C4B265AE701}" dt="2024-05-28T15:28:52.766" v="3360" actId="14100"/>
          <ac:spMkLst>
            <pc:docMk/>
            <pc:sldMk cId="4234987567" sldId="852"/>
            <ac:spMk id="6" creationId="{CB0FC594-8DA4-4144-74E8-AB8714AC6B3C}"/>
          </ac:spMkLst>
        </pc:spChg>
        <pc:spChg chg="mod">
          <ac:chgData name="Gaylor Montmasson-Clair" userId="95bdc861-83ab-47b1-a06e-db69d3322b99" providerId="ADAL" clId="{7426226F-6F90-4060-BC74-6C4B265AE701}" dt="2024-05-28T14:59:39.844" v="2830" actId="6549"/>
          <ac:spMkLst>
            <pc:docMk/>
            <pc:sldMk cId="4234987567" sldId="852"/>
            <ac:spMk id="8" creationId="{00000000-0000-0000-0000-000000000000}"/>
          </ac:spMkLst>
        </pc:spChg>
        <pc:spChg chg="del">
          <ac:chgData name="Gaylor Montmasson-Clair" userId="95bdc861-83ab-47b1-a06e-db69d3322b99" providerId="ADAL" clId="{7426226F-6F90-4060-BC74-6C4B265AE701}" dt="2024-05-28T14:59:57.368" v="2831" actId="478"/>
          <ac:spMkLst>
            <pc:docMk/>
            <pc:sldMk cId="4234987567" sldId="852"/>
            <ac:spMk id="9" creationId="{A7363DC1-14A9-F1F3-44AB-BC6168F583C6}"/>
          </ac:spMkLst>
        </pc:spChg>
      </pc:sldChg>
      <pc:sldChg chg="addSp delSp modSp add del mod">
        <pc:chgData name="Gaylor Montmasson-Clair" userId="95bdc861-83ab-47b1-a06e-db69d3322b99" providerId="ADAL" clId="{7426226F-6F90-4060-BC74-6C4B265AE701}" dt="2024-05-29T20:04:36.407" v="3475" actId="47"/>
        <pc:sldMkLst>
          <pc:docMk/>
          <pc:sldMk cId="1380348887" sldId="853"/>
        </pc:sldMkLst>
        <pc:spChg chg="add mod">
          <ac:chgData name="Gaylor Montmasson-Clair" userId="95bdc861-83ab-47b1-a06e-db69d3322b99" providerId="ADAL" clId="{7426226F-6F90-4060-BC74-6C4B265AE701}" dt="2024-05-28T15:18:51.274" v="3198" actId="6549"/>
          <ac:spMkLst>
            <pc:docMk/>
            <pc:sldMk cId="1380348887" sldId="853"/>
            <ac:spMk id="2" creationId="{6699A406-D452-4701-8691-C8EDA3B59DE3}"/>
          </ac:spMkLst>
        </pc:spChg>
        <pc:spChg chg="mod">
          <ac:chgData name="Gaylor Montmasson-Clair" userId="95bdc861-83ab-47b1-a06e-db69d3322b99" providerId="ADAL" clId="{7426226F-6F90-4060-BC74-6C4B265AE701}" dt="2024-05-28T15:18:45.354" v="3193" actId="14100"/>
          <ac:spMkLst>
            <pc:docMk/>
            <pc:sldMk cId="1380348887" sldId="853"/>
            <ac:spMk id="4" creationId="{715BBB03-6897-9CDC-8262-FA288C321976}"/>
          </ac:spMkLst>
        </pc:spChg>
        <pc:spChg chg="del">
          <ac:chgData name="Gaylor Montmasson-Clair" userId="95bdc861-83ab-47b1-a06e-db69d3322b99" providerId="ADAL" clId="{7426226F-6F90-4060-BC74-6C4B265AE701}" dt="2024-05-28T15:18:32.702" v="3188" actId="478"/>
          <ac:spMkLst>
            <pc:docMk/>
            <pc:sldMk cId="1380348887" sldId="853"/>
            <ac:spMk id="5" creationId="{0AB2B5A4-FDF0-2BCF-45A3-A711A45A6C81}"/>
          </ac:spMkLst>
        </pc:spChg>
        <pc:spChg chg="del">
          <ac:chgData name="Gaylor Montmasson-Clair" userId="95bdc861-83ab-47b1-a06e-db69d3322b99" providerId="ADAL" clId="{7426226F-6F90-4060-BC74-6C4B265AE701}" dt="2024-05-28T15:18:33.992" v="3189" actId="478"/>
          <ac:spMkLst>
            <pc:docMk/>
            <pc:sldMk cId="1380348887" sldId="853"/>
            <ac:spMk id="6" creationId="{CB0FC594-8DA4-4144-74E8-AB8714AC6B3C}"/>
          </ac:spMkLst>
        </pc:spChg>
        <pc:spChg chg="mod">
          <ac:chgData name="Gaylor Montmasson-Clair" userId="95bdc861-83ab-47b1-a06e-db69d3322b99" providerId="ADAL" clId="{7426226F-6F90-4060-BC74-6C4B265AE701}" dt="2024-05-28T15:17:20.935" v="3165" actId="20577"/>
          <ac:spMkLst>
            <pc:docMk/>
            <pc:sldMk cId="1380348887" sldId="853"/>
            <ac:spMk id="8" creationId="{00000000-0000-0000-0000-000000000000}"/>
          </ac:spMkLst>
        </pc:spChg>
      </pc:sldChg>
      <pc:sldChg chg="addSp delSp modSp add mod ord modAnim modNotesTx">
        <pc:chgData name="Gaylor Montmasson-Clair" userId="95bdc861-83ab-47b1-a06e-db69d3322b99" providerId="ADAL" clId="{7426226F-6F90-4060-BC74-6C4B265AE701}" dt="2024-05-30T08:24:04.197" v="3754"/>
        <pc:sldMkLst>
          <pc:docMk/>
          <pc:sldMk cId="2314375174" sldId="854"/>
        </pc:sldMkLst>
        <pc:spChg chg="mod">
          <ac:chgData name="Gaylor Montmasson-Clair" userId="95bdc861-83ab-47b1-a06e-db69d3322b99" providerId="ADAL" clId="{7426226F-6F90-4060-BC74-6C4B265AE701}" dt="2024-05-30T08:22:34.600" v="3725" actId="14100"/>
          <ac:spMkLst>
            <pc:docMk/>
            <pc:sldMk cId="2314375174" sldId="854"/>
            <ac:spMk id="4" creationId="{BFD98682-0249-A4AA-4018-9EEF50B82AED}"/>
          </ac:spMkLst>
        </pc:spChg>
        <pc:spChg chg="del">
          <ac:chgData name="Gaylor Montmasson-Clair" userId="95bdc861-83ab-47b1-a06e-db69d3322b99" providerId="ADAL" clId="{7426226F-6F90-4060-BC74-6C4B265AE701}" dt="2024-05-29T19:38:53.063" v="3368" actId="478"/>
          <ac:spMkLst>
            <pc:docMk/>
            <pc:sldMk cId="2314375174" sldId="854"/>
            <ac:spMk id="5" creationId="{04C24981-A21F-9B9B-0F16-680ABEB8C7E4}"/>
          </ac:spMkLst>
        </pc:spChg>
        <pc:spChg chg="add mod">
          <ac:chgData name="Gaylor Montmasson-Clair" userId="95bdc861-83ab-47b1-a06e-db69d3322b99" providerId="ADAL" clId="{7426226F-6F90-4060-BC74-6C4B265AE701}" dt="2024-05-30T08:22:51.914" v="3744" actId="1076"/>
          <ac:spMkLst>
            <pc:docMk/>
            <pc:sldMk cId="2314375174" sldId="854"/>
            <ac:spMk id="5" creationId="{FC22C8EA-4640-77D9-04E9-5C55A7C8899C}"/>
          </ac:spMkLst>
        </pc:spChg>
        <pc:spChg chg="mod">
          <ac:chgData name="Gaylor Montmasson-Clair" userId="95bdc861-83ab-47b1-a06e-db69d3322b99" providerId="ADAL" clId="{7426226F-6F90-4060-BC74-6C4B265AE701}" dt="2024-05-29T20:04:43.071" v="3488" actId="20577"/>
          <ac:spMkLst>
            <pc:docMk/>
            <pc:sldMk cId="2314375174" sldId="854"/>
            <ac:spMk id="8" creationId="{00000000-0000-0000-0000-000000000000}"/>
          </ac:spMkLst>
        </pc:spChg>
        <pc:graphicFrameChg chg="add mod">
          <ac:chgData name="Gaylor Montmasson-Clair" userId="95bdc861-83ab-47b1-a06e-db69d3322b99" providerId="ADAL" clId="{7426226F-6F90-4060-BC74-6C4B265AE701}" dt="2024-05-29T19:58:43.280" v="3377" actId="20577"/>
          <ac:graphicFrameMkLst>
            <pc:docMk/>
            <pc:sldMk cId="2314375174" sldId="854"/>
            <ac:graphicFrameMk id="2" creationId="{C724F2FA-F50D-E61D-3302-78252DBB7542}"/>
          </ac:graphicFrameMkLst>
        </pc:graphicFrameChg>
        <pc:graphicFrameChg chg="add mod">
          <ac:chgData name="Gaylor Montmasson-Clair" userId="95bdc861-83ab-47b1-a06e-db69d3322b99" providerId="ADAL" clId="{7426226F-6F90-4060-BC74-6C4B265AE701}" dt="2024-05-30T08:23:39.583" v="3752" actId="113"/>
          <ac:graphicFrameMkLst>
            <pc:docMk/>
            <pc:sldMk cId="2314375174" sldId="854"/>
            <ac:graphicFrameMk id="3" creationId="{0E88805F-3C4A-D83C-EE97-11734ACC990F}"/>
          </ac:graphicFrameMkLst>
        </pc:graphicFrameChg>
        <pc:graphicFrameChg chg="del">
          <ac:chgData name="Gaylor Montmasson-Clair" userId="95bdc861-83ab-47b1-a06e-db69d3322b99" providerId="ADAL" clId="{7426226F-6F90-4060-BC74-6C4B265AE701}" dt="2024-05-28T15:29:13.306" v="3362" actId="478"/>
          <ac:graphicFrameMkLst>
            <pc:docMk/>
            <pc:sldMk cId="2314375174" sldId="854"/>
            <ac:graphicFrameMk id="3" creationId="{22C85141-17E6-EB0C-B0F3-36A0373C1AD8}"/>
          </ac:graphicFrameMkLst>
        </pc:graphicFrameChg>
        <pc:graphicFrameChg chg="add del mod">
          <ac:chgData name="Gaylor Montmasson-Clair" userId="95bdc861-83ab-47b1-a06e-db69d3322b99" providerId="ADAL" clId="{7426226F-6F90-4060-BC74-6C4B265AE701}" dt="2024-05-29T19:58:12.690" v="3376" actId="478"/>
          <ac:graphicFrameMkLst>
            <pc:docMk/>
            <pc:sldMk cId="2314375174" sldId="854"/>
            <ac:graphicFrameMk id="6" creationId="{DC02283A-7966-CFC6-1862-CFEEBC4FECAC}"/>
          </ac:graphicFrameMkLst>
        </pc:graphicFrameChg>
        <pc:graphicFrameChg chg="add del mod">
          <ac:chgData name="Gaylor Montmasson-Clair" userId="95bdc861-83ab-47b1-a06e-db69d3322b99" providerId="ADAL" clId="{7426226F-6F90-4060-BC74-6C4B265AE701}" dt="2024-05-30T08:10:41.373" v="3711" actId="478"/>
          <ac:graphicFrameMkLst>
            <pc:docMk/>
            <pc:sldMk cId="2314375174" sldId="854"/>
            <ac:graphicFrameMk id="7" creationId="{DC02283A-7966-CFC6-1862-CFEEBC4FECAC}"/>
          </ac:graphicFrameMkLst>
        </pc:graphicFrameChg>
      </pc:sldChg>
    </pc:docChg>
  </pc:docChgLst>
  <pc:docChgLst>
    <pc:chgData name="Gaylor Montmasson-Clair" userId="95bdc861-83ab-47b1-a06e-db69d3322b99" providerId="ADAL" clId="{210C0EB1-5C5B-4A76-83DD-2A2ECC94AEBC}"/>
    <pc:docChg chg="custSel modSld">
      <pc:chgData name="Gaylor Montmasson-Clair" userId="95bdc861-83ab-47b1-a06e-db69d3322b99" providerId="ADAL" clId="{210C0EB1-5C5B-4A76-83DD-2A2ECC94AEBC}" dt="2024-02-19T08:46:53.768" v="217"/>
      <pc:docMkLst>
        <pc:docMk/>
      </pc:docMkLst>
      <pc:sldChg chg="modSp modAnim">
        <pc:chgData name="Gaylor Montmasson-Clair" userId="95bdc861-83ab-47b1-a06e-db69d3322b99" providerId="ADAL" clId="{210C0EB1-5C5B-4A76-83DD-2A2ECC94AEBC}" dt="2024-02-19T08:46:53.768" v="217"/>
        <pc:sldMkLst>
          <pc:docMk/>
          <pc:sldMk cId="67999287" sldId="755"/>
        </pc:sldMkLst>
        <pc:spChg chg="mod">
          <ac:chgData name="Gaylor Montmasson-Clair" userId="95bdc861-83ab-47b1-a06e-db69d3322b99" providerId="ADAL" clId="{210C0EB1-5C5B-4A76-83DD-2A2ECC94AEBC}" dt="2024-02-19T07:06:11.672" v="107" actId="403"/>
          <ac:spMkLst>
            <pc:docMk/>
            <pc:sldMk cId="67999287" sldId="755"/>
            <ac:spMk id="2" creationId="{20123672-BD00-B639-AA30-F7492A83E461}"/>
          </ac:spMkLst>
        </pc:spChg>
      </pc:sldChg>
      <pc:sldChg chg="modSp mod">
        <pc:chgData name="Gaylor Montmasson-Clair" userId="95bdc861-83ab-47b1-a06e-db69d3322b99" providerId="ADAL" clId="{210C0EB1-5C5B-4A76-83DD-2A2ECC94AEBC}" dt="2024-02-19T07:05:32.681" v="106" actId="20577"/>
        <pc:sldMkLst>
          <pc:docMk/>
          <pc:sldMk cId="704275785" sldId="827"/>
        </pc:sldMkLst>
        <pc:spChg chg="mod">
          <ac:chgData name="Gaylor Montmasson-Clair" userId="95bdc861-83ab-47b1-a06e-db69d3322b99" providerId="ADAL" clId="{210C0EB1-5C5B-4A76-83DD-2A2ECC94AEBC}" dt="2024-02-19T07:05:32.681" v="106" actId="20577"/>
          <ac:spMkLst>
            <pc:docMk/>
            <pc:sldMk cId="704275785" sldId="827"/>
            <ac:spMk id="4" creationId="{00000000-0000-0000-0000-000000000000}"/>
          </ac:spMkLst>
        </pc:spChg>
      </pc:sldChg>
      <pc:sldChg chg="addSp modSp mod">
        <pc:chgData name="Gaylor Montmasson-Clair" userId="95bdc861-83ab-47b1-a06e-db69d3322b99" providerId="ADAL" clId="{210C0EB1-5C5B-4A76-83DD-2A2ECC94AEBC}" dt="2024-02-19T07:09:53.455" v="216" actId="14100"/>
        <pc:sldMkLst>
          <pc:docMk/>
          <pc:sldMk cId="3278235231" sldId="848"/>
        </pc:sldMkLst>
        <pc:spChg chg="add mod">
          <ac:chgData name="Gaylor Montmasson-Clair" userId="95bdc861-83ab-47b1-a06e-db69d3322b99" providerId="ADAL" clId="{210C0EB1-5C5B-4A76-83DD-2A2ECC94AEBC}" dt="2024-02-19T07:09:53.455" v="216" actId="14100"/>
          <ac:spMkLst>
            <pc:docMk/>
            <pc:sldMk cId="3278235231" sldId="848"/>
            <ac:spMk id="4" creationId="{02671545-AB62-945B-5271-8B6AB672D9FD}"/>
          </ac:spMkLst>
        </pc:spChg>
        <pc:graphicFrameChg chg="modGraphic">
          <ac:chgData name="Gaylor Montmasson-Clair" userId="95bdc861-83ab-47b1-a06e-db69d3322b99" providerId="ADAL" clId="{210C0EB1-5C5B-4A76-83DD-2A2ECC94AEBC}" dt="2024-02-19T07:08:49.449" v="110" actId="20577"/>
          <ac:graphicFrameMkLst>
            <pc:docMk/>
            <pc:sldMk cId="3278235231" sldId="848"/>
            <ac:graphicFrameMk id="2" creationId="{C46F4D70-2BDB-04EC-E56D-4E4C753C7F9F}"/>
          </ac:graphicFrameMkLst>
        </pc:graphicFrameChg>
      </pc:sldChg>
    </pc:docChg>
  </pc:docChgLst>
  <pc:docChgLst>
    <pc:chgData name="Gaylor Montmasson-Clair" userId="95bdc861-83ab-47b1-a06e-db69d3322b99" providerId="ADAL" clId="{727A631B-5A14-47F2-BCF7-7FAAA23529DF}"/>
    <pc:docChg chg="undo custSel modSld">
      <pc:chgData name="Gaylor Montmasson-Clair" userId="95bdc861-83ab-47b1-a06e-db69d3322b99" providerId="ADAL" clId="{727A631B-5A14-47F2-BCF7-7FAAA23529DF}" dt="2024-03-12T07:42:00.979" v="62"/>
      <pc:docMkLst>
        <pc:docMk/>
      </pc:docMkLst>
      <pc:sldChg chg="modSp mod">
        <pc:chgData name="Gaylor Montmasson-Clair" userId="95bdc861-83ab-47b1-a06e-db69d3322b99" providerId="ADAL" clId="{727A631B-5A14-47F2-BCF7-7FAAA23529DF}" dt="2024-03-12T07:41:21.372" v="58" actId="20577"/>
        <pc:sldMkLst>
          <pc:docMk/>
          <pc:sldMk cId="704275785" sldId="827"/>
        </pc:sldMkLst>
        <pc:spChg chg="mod">
          <ac:chgData name="Gaylor Montmasson-Clair" userId="95bdc861-83ab-47b1-a06e-db69d3322b99" providerId="ADAL" clId="{727A631B-5A14-47F2-BCF7-7FAAA23529DF}" dt="2024-03-12T07:41:21.372" v="58" actId="20577"/>
          <ac:spMkLst>
            <pc:docMk/>
            <pc:sldMk cId="704275785" sldId="827"/>
            <ac:spMk id="4" creationId="{00000000-0000-0000-0000-000000000000}"/>
          </ac:spMkLst>
        </pc:spChg>
      </pc:sldChg>
      <pc:sldChg chg="modSp mod">
        <pc:chgData name="Gaylor Montmasson-Clair" userId="95bdc861-83ab-47b1-a06e-db69d3322b99" providerId="ADAL" clId="{727A631B-5A14-47F2-BCF7-7FAAA23529DF}" dt="2024-03-12T07:42:00.979" v="62"/>
        <pc:sldMkLst>
          <pc:docMk/>
          <pc:sldMk cId="1517621744" sldId="847"/>
        </pc:sldMkLst>
        <pc:graphicFrameChg chg="mod">
          <ac:chgData name="Gaylor Montmasson-Clair" userId="95bdc861-83ab-47b1-a06e-db69d3322b99" providerId="ADAL" clId="{727A631B-5A14-47F2-BCF7-7FAAA23529DF}" dt="2024-03-12T07:42:00.979" v="62"/>
          <ac:graphicFrameMkLst>
            <pc:docMk/>
            <pc:sldMk cId="1517621744" sldId="847"/>
            <ac:graphicFrameMk id="2" creationId="{F416C8B5-BD2C-1D7D-FC07-9F8AB67D8B7D}"/>
          </ac:graphicFrameMkLst>
        </pc:graphicFrameChg>
        <pc:graphicFrameChg chg="mod">
          <ac:chgData name="Gaylor Montmasson-Clair" userId="95bdc861-83ab-47b1-a06e-db69d3322b99" providerId="ADAL" clId="{727A631B-5A14-47F2-BCF7-7FAAA23529DF}" dt="2024-03-12T07:41:49.997" v="59"/>
          <ac:graphicFrameMkLst>
            <pc:docMk/>
            <pc:sldMk cId="1517621744" sldId="847"/>
            <ac:graphicFrameMk id="9" creationId="{25633CB1-D129-83F4-74DE-992F00383012}"/>
          </ac:graphicFrameMkLst>
        </pc:graphicFrameChg>
      </pc:sldChg>
    </pc:docChg>
  </pc:docChgLst>
  <pc:docChgLst>
    <pc:chgData name="Gaylor Montmasson-Clair" userId="95bdc861-83ab-47b1-a06e-db69d3322b99" providerId="ADAL" clId="{48F81420-B558-441A-9BF3-350C7996B84A}"/>
    <pc:docChg chg="custSel modSld">
      <pc:chgData name="Gaylor Montmasson-Clair" userId="95bdc861-83ab-47b1-a06e-db69d3322b99" providerId="ADAL" clId="{48F81420-B558-441A-9BF3-350C7996B84A}" dt="2024-03-12T07:40:04.463" v="209" actId="729"/>
      <pc:docMkLst>
        <pc:docMk/>
      </pc:docMkLst>
      <pc:sldChg chg="addSp delSp modSp mod">
        <pc:chgData name="Gaylor Montmasson-Clair" userId="95bdc861-83ab-47b1-a06e-db69d3322b99" providerId="ADAL" clId="{48F81420-B558-441A-9BF3-350C7996B84A}" dt="2024-03-07T07:10:53.516" v="16" actId="14100"/>
        <pc:sldMkLst>
          <pc:docMk/>
          <pc:sldMk cId="1037225854" sldId="822"/>
        </pc:sldMkLst>
        <pc:graphicFrameChg chg="add mod">
          <ac:chgData name="Gaylor Montmasson-Clair" userId="95bdc861-83ab-47b1-a06e-db69d3322b99" providerId="ADAL" clId="{48F81420-B558-441A-9BF3-350C7996B84A}" dt="2024-03-07T07:10:53.516" v="16" actId="14100"/>
          <ac:graphicFrameMkLst>
            <pc:docMk/>
            <pc:sldMk cId="1037225854" sldId="822"/>
            <ac:graphicFrameMk id="2" creationId="{22C85141-17E6-EB0C-B0F3-36A0373C1AD8}"/>
          </ac:graphicFrameMkLst>
        </pc:graphicFrameChg>
        <pc:graphicFrameChg chg="del">
          <ac:chgData name="Gaylor Montmasson-Clair" userId="95bdc861-83ab-47b1-a06e-db69d3322b99" providerId="ADAL" clId="{48F81420-B558-441A-9BF3-350C7996B84A}" dt="2024-03-07T07:09:55.831" v="2" actId="478"/>
          <ac:graphicFrameMkLst>
            <pc:docMk/>
            <pc:sldMk cId="1037225854" sldId="822"/>
            <ac:graphicFrameMk id="3" creationId="{22C85141-17E6-EB0C-B0F3-36A0373C1AD8}"/>
          </ac:graphicFrameMkLst>
        </pc:graphicFrameChg>
      </pc:sldChg>
      <pc:sldChg chg="modSp mod">
        <pc:chgData name="Gaylor Montmasson-Clair" userId="95bdc861-83ab-47b1-a06e-db69d3322b99" providerId="ADAL" clId="{48F81420-B558-441A-9BF3-350C7996B84A}" dt="2024-03-07T07:11:47.828" v="178" actId="6549"/>
        <pc:sldMkLst>
          <pc:docMk/>
          <pc:sldMk cId="704275785" sldId="827"/>
        </pc:sldMkLst>
        <pc:spChg chg="mod">
          <ac:chgData name="Gaylor Montmasson-Clair" userId="95bdc861-83ab-47b1-a06e-db69d3322b99" providerId="ADAL" clId="{48F81420-B558-441A-9BF3-350C7996B84A}" dt="2024-03-07T07:11:47.828" v="178" actId="6549"/>
          <ac:spMkLst>
            <pc:docMk/>
            <pc:sldMk cId="704275785" sldId="827"/>
            <ac:spMk id="4" creationId="{00000000-0000-0000-0000-000000000000}"/>
          </ac:spMkLst>
        </pc:spChg>
      </pc:sldChg>
      <pc:sldChg chg="mod modShow">
        <pc:chgData name="Gaylor Montmasson-Clair" userId="95bdc861-83ab-47b1-a06e-db69d3322b99" providerId="ADAL" clId="{48F81420-B558-441A-9BF3-350C7996B84A}" dt="2024-03-07T07:16:33.454" v="206" actId="729"/>
        <pc:sldMkLst>
          <pc:docMk/>
          <pc:sldMk cId="3598391411" sldId="843"/>
        </pc:sldMkLst>
      </pc:sldChg>
      <pc:sldChg chg="addSp delSp modSp mod modShow">
        <pc:chgData name="Gaylor Montmasson-Clair" userId="95bdc861-83ab-47b1-a06e-db69d3322b99" providerId="ADAL" clId="{48F81420-B558-441A-9BF3-350C7996B84A}" dt="2024-03-07T07:15:34.955" v="205" actId="478"/>
        <pc:sldMkLst>
          <pc:docMk/>
          <pc:sldMk cId="4052185106" sldId="844"/>
        </pc:sldMkLst>
        <pc:spChg chg="del">
          <ac:chgData name="Gaylor Montmasson-Clair" userId="95bdc861-83ab-47b1-a06e-db69d3322b99" providerId="ADAL" clId="{48F81420-B558-441A-9BF3-350C7996B84A}" dt="2024-03-07T07:15:34.955" v="205" actId="478"/>
          <ac:spMkLst>
            <pc:docMk/>
            <pc:sldMk cId="4052185106" sldId="844"/>
            <ac:spMk id="5" creationId="{04C24981-A21F-9B9B-0F16-680ABEB8C7E4}"/>
          </ac:spMkLst>
        </pc:spChg>
        <pc:graphicFrameChg chg="add del mod">
          <ac:chgData name="Gaylor Montmasson-Clair" userId="95bdc861-83ab-47b1-a06e-db69d3322b99" providerId="ADAL" clId="{48F81420-B558-441A-9BF3-350C7996B84A}" dt="2024-03-07T07:15:16.782" v="201" actId="478"/>
          <ac:graphicFrameMkLst>
            <pc:docMk/>
            <pc:sldMk cId="4052185106" sldId="844"/>
            <ac:graphicFrameMk id="3" creationId="{C044230B-9AED-D67A-4813-BD3195ED1149}"/>
          </ac:graphicFrameMkLst>
        </pc:graphicFrameChg>
        <pc:graphicFrameChg chg="del">
          <ac:chgData name="Gaylor Montmasson-Clair" userId="95bdc861-83ab-47b1-a06e-db69d3322b99" providerId="ADAL" clId="{48F81420-B558-441A-9BF3-350C7996B84A}" dt="2024-03-07T07:14:39.872" v="191" actId="478"/>
          <ac:graphicFrameMkLst>
            <pc:docMk/>
            <pc:sldMk cId="4052185106" sldId="844"/>
            <ac:graphicFrameMk id="9" creationId="{C044230B-9AED-D67A-4813-BD3195ED1149}"/>
          </ac:graphicFrameMkLst>
        </pc:graphicFrameChg>
        <pc:picChg chg="add del mod">
          <ac:chgData name="Gaylor Montmasson-Clair" userId="95bdc861-83ab-47b1-a06e-db69d3322b99" providerId="ADAL" clId="{48F81420-B558-441A-9BF3-350C7996B84A}" dt="2024-03-07T07:14:46.783" v="193" actId="478"/>
          <ac:picMkLst>
            <pc:docMk/>
            <pc:sldMk cId="4052185106" sldId="844"/>
            <ac:picMk id="2" creationId="{D4FFA633-9BDA-9BC6-A4C5-350E1333AC72}"/>
          </ac:picMkLst>
        </pc:picChg>
        <pc:picChg chg="add mod">
          <ac:chgData name="Gaylor Montmasson-Clair" userId="95bdc861-83ab-47b1-a06e-db69d3322b99" providerId="ADAL" clId="{48F81420-B558-441A-9BF3-350C7996B84A}" dt="2024-03-07T07:15:29.323" v="204" actId="14100"/>
          <ac:picMkLst>
            <pc:docMk/>
            <pc:sldMk cId="4052185106" sldId="844"/>
            <ac:picMk id="6" creationId="{F77C0537-FCB4-FFED-E3CD-47594EDB2C73}"/>
          </ac:picMkLst>
        </pc:picChg>
      </pc:sldChg>
      <pc:sldChg chg="mod modShow">
        <pc:chgData name="Gaylor Montmasson-Clair" userId="95bdc861-83ab-47b1-a06e-db69d3322b99" providerId="ADAL" clId="{48F81420-B558-441A-9BF3-350C7996B84A}" dt="2024-03-07T07:10:12.666" v="5" actId="729"/>
        <pc:sldMkLst>
          <pc:docMk/>
          <pc:sldMk cId="2205523923" sldId="846"/>
        </pc:sldMkLst>
      </pc:sldChg>
      <pc:sldChg chg="addSp delSp modSp mod modShow">
        <pc:chgData name="Gaylor Montmasson-Clair" userId="95bdc861-83ab-47b1-a06e-db69d3322b99" providerId="ADAL" clId="{48F81420-B558-441A-9BF3-350C7996B84A}" dt="2024-03-12T07:39:52.312" v="208" actId="729"/>
        <pc:sldMkLst>
          <pc:docMk/>
          <pc:sldMk cId="1517621744" sldId="847"/>
        </pc:sldMkLst>
        <pc:graphicFrameChg chg="add mod">
          <ac:chgData name="Gaylor Montmasson-Clair" userId="95bdc861-83ab-47b1-a06e-db69d3322b99" providerId="ADAL" clId="{48F81420-B558-441A-9BF3-350C7996B84A}" dt="2024-03-07T07:13:08.119" v="184"/>
          <ac:graphicFrameMkLst>
            <pc:docMk/>
            <pc:sldMk cId="1517621744" sldId="847"/>
            <ac:graphicFrameMk id="2" creationId="{F416C8B5-BD2C-1D7D-FC07-9F8AB67D8B7D}"/>
          </ac:graphicFrameMkLst>
        </pc:graphicFrameChg>
        <pc:graphicFrameChg chg="del">
          <ac:chgData name="Gaylor Montmasson-Clair" userId="95bdc861-83ab-47b1-a06e-db69d3322b99" providerId="ADAL" clId="{48F81420-B558-441A-9BF3-350C7996B84A}" dt="2024-03-07T07:12:49.398" v="179" actId="478"/>
          <ac:graphicFrameMkLst>
            <pc:docMk/>
            <pc:sldMk cId="1517621744" sldId="847"/>
            <ac:graphicFrameMk id="3" creationId="{F416C8B5-BD2C-1D7D-FC07-9F8AB67D8B7D}"/>
          </ac:graphicFrameMkLst>
        </pc:graphicFrameChg>
        <pc:graphicFrameChg chg="del">
          <ac:chgData name="Gaylor Montmasson-Clair" userId="95bdc861-83ab-47b1-a06e-db69d3322b99" providerId="ADAL" clId="{48F81420-B558-441A-9BF3-350C7996B84A}" dt="2024-03-07T07:13:33.125" v="185" actId="478"/>
          <ac:graphicFrameMkLst>
            <pc:docMk/>
            <pc:sldMk cId="1517621744" sldId="847"/>
            <ac:graphicFrameMk id="6" creationId="{25633CB1-D129-83F4-74DE-992F00383012}"/>
          </ac:graphicFrameMkLst>
        </pc:graphicFrameChg>
        <pc:graphicFrameChg chg="add mod">
          <ac:chgData name="Gaylor Montmasson-Clair" userId="95bdc861-83ab-47b1-a06e-db69d3322b99" providerId="ADAL" clId="{48F81420-B558-441A-9BF3-350C7996B84A}" dt="2024-03-07T07:13:50.673" v="190" actId="14100"/>
          <ac:graphicFrameMkLst>
            <pc:docMk/>
            <pc:sldMk cId="1517621744" sldId="847"/>
            <ac:graphicFrameMk id="9" creationId="{25633CB1-D129-83F4-74DE-992F00383012}"/>
          </ac:graphicFrameMkLst>
        </pc:graphicFrameChg>
      </pc:sldChg>
      <pc:sldChg chg="mod modShow">
        <pc:chgData name="Gaylor Montmasson-Clair" userId="95bdc861-83ab-47b1-a06e-db69d3322b99" providerId="ADAL" clId="{48F81420-B558-441A-9BF3-350C7996B84A}" dt="2024-03-12T07:40:04.463" v="209" actId="729"/>
        <pc:sldMkLst>
          <pc:docMk/>
          <pc:sldMk cId="3278235231" sldId="848"/>
        </pc:sldMkLst>
      </pc:sldChg>
      <pc:sldChg chg="mod modShow">
        <pc:chgData name="Gaylor Montmasson-Clair" userId="95bdc861-83ab-47b1-a06e-db69d3322b99" providerId="ADAL" clId="{48F81420-B558-441A-9BF3-350C7996B84A}" dt="2024-03-12T07:39:39.712" v="207" actId="729"/>
        <pc:sldMkLst>
          <pc:docMk/>
          <pc:sldMk cId="3941363180" sldId="849"/>
        </pc:sldMkLst>
      </pc:sldChg>
    </pc:docChg>
  </pc:docChgLst>
  <pc:docChgLst>
    <pc:chgData name="Gaylor Montmasson-Clair" userId="95bdc861-83ab-47b1-a06e-db69d3322b99" providerId="ADAL" clId="{CE5AC653-9D27-407B-A1EF-5BF545924966}"/>
    <pc:docChg chg="custSel addSld delSld modSld sldOrd">
      <pc:chgData name="Gaylor Montmasson-Clair" userId="95bdc861-83ab-47b1-a06e-db69d3322b99" providerId="ADAL" clId="{CE5AC653-9D27-407B-A1EF-5BF545924966}" dt="2024-01-24T07:57:07.876" v="547" actId="478"/>
      <pc:docMkLst>
        <pc:docMk/>
      </pc:docMkLst>
      <pc:sldChg chg="del">
        <pc:chgData name="Gaylor Montmasson-Clair" userId="95bdc861-83ab-47b1-a06e-db69d3322b99" providerId="ADAL" clId="{CE5AC653-9D27-407B-A1EF-5BF545924966}" dt="2024-01-23T09:17:08.950" v="2" actId="47"/>
        <pc:sldMkLst>
          <pc:docMk/>
          <pc:sldMk cId="2926732260" sldId="707"/>
        </pc:sldMkLst>
      </pc:sldChg>
      <pc:sldChg chg="addSp modSp mod modAnim">
        <pc:chgData name="Gaylor Montmasson-Clair" userId="95bdc861-83ab-47b1-a06e-db69d3322b99" providerId="ADAL" clId="{CE5AC653-9D27-407B-A1EF-5BF545924966}" dt="2024-01-23T09:31:10.048" v="62" actId="14100"/>
        <pc:sldMkLst>
          <pc:docMk/>
          <pc:sldMk cId="67999287" sldId="755"/>
        </pc:sldMkLst>
        <pc:spChg chg="add mod">
          <ac:chgData name="Gaylor Montmasson-Clair" userId="95bdc861-83ab-47b1-a06e-db69d3322b99" providerId="ADAL" clId="{CE5AC653-9D27-407B-A1EF-5BF545924966}" dt="2024-01-23T09:31:10.048" v="62" actId="14100"/>
          <ac:spMkLst>
            <pc:docMk/>
            <pc:sldMk cId="67999287" sldId="755"/>
            <ac:spMk id="2" creationId="{20123672-BD00-B639-AA30-F7492A83E461}"/>
          </ac:spMkLst>
        </pc:spChg>
        <pc:picChg chg="mod">
          <ac:chgData name="Gaylor Montmasson-Clair" userId="95bdc861-83ab-47b1-a06e-db69d3322b99" providerId="ADAL" clId="{CE5AC653-9D27-407B-A1EF-5BF545924966}" dt="2024-01-23T09:30:56" v="58" actId="1076"/>
          <ac:picMkLst>
            <pc:docMk/>
            <pc:sldMk cId="67999287" sldId="755"/>
            <ac:picMk id="3" creationId="{FADE6BE8-F437-5F11-048D-38BFF1F4990C}"/>
          </ac:picMkLst>
        </pc:picChg>
      </pc:sldChg>
      <pc:sldChg chg="del">
        <pc:chgData name="Gaylor Montmasson-Clair" userId="95bdc861-83ab-47b1-a06e-db69d3322b99" providerId="ADAL" clId="{CE5AC653-9D27-407B-A1EF-5BF545924966}" dt="2024-01-24T06:38:42.961" v="408" actId="47"/>
        <pc:sldMkLst>
          <pc:docMk/>
          <pc:sldMk cId="3487258435" sldId="775"/>
        </pc:sldMkLst>
      </pc:sldChg>
      <pc:sldChg chg="modSp mod ord">
        <pc:chgData name="Gaylor Montmasson-Clair" userId="95bdc861-83ab-47b1-a06e-db69d3322b99" providerId="ADAL" clId="{CE5AC653-9D27-407B-A1EF-5BF545924966}" dt="2024-01-23T09:56:19.053" v="325" actId="20577"/>
        <pc:sldMkLst>
          <pc:docMk/>
          <pc:sldMk cId="1037225854" sldId="822"/>
        </pc:sldMkLst>
        <pc:spChg chg="mod">
          <ac:chgData name="Gaylor Montmasson-Clair" userId="95bdc861-83ab-47b1-a06e-db69d3322b99" providerId="ADAL" clId="{CE5AC653-9D27-407B-A1EF-5BF545924966}" dt="2024-01-23T09:56:19.053" v="325" actId="20577"/>
          <ac:spMkLst>
            <pc:docMk/>
            <pc:sldMk cId="1037225854" sldId="822"/>
            <ac:spMk id="5" creationId="{04C24981-A21F-9B9B-0F16-680ABEB8C7E4}"/>
          </ac:spMkLst>
        </pc:spChg>
      </pc:sldChg>
      <pc:sldChg chg="del">
        <pc:chgData name="Gaylor Montmasson-Clair" userId="95bdc861-83ab-47b1-a06e-db69d3322b99" providerId="ADAL" clId="{CE5AC653-9D27-407B-A1EF-5BF545924966}" dt="2024-01-23T09:17:10.343" v="3" actId="47"/>
        <pc:sldMkLst>
          <pc:docMk/>
          <pc:sldMk cId="2492525370" sldId="823"/>
        </pc:sldMkLst>
      </pc:sldChg>
      <pc:sldChg chg="modSp mod">
        <pc:chgData name="Gaylor Montmasson-Clair" userId="95bdc861-83ab-47b1-a06e-db69d3322b99" providerId="ADAL" clId="{CE5AC653-9D27-407B-A1EF-5BF545924966}" dt="2024-01-23T09:32:54.842" v="191" actId="20577"/>
        <pc:sldMkLst>
          <pc:docMk/>
          <pc:sldMk cId="704275785" sldId="827"/>
        </pc:sldMkLst>
        <pc:spChg chg="mod">
          <ac:chgData name="Gaylor Montmasson-Clair" userId="95bdc861-83ab-47b1-a06e-db69d3322b99" providerId="ADAL" clId="{CE5AC653-9D27-407B-A1EF-5BF545924966}" dt="2024-01-23T09:32:54.842" v="191" actId="20577"/>
          <ac:spMkLst>
            <pc:docMk/>
            <pc:sldMk cId="704275785" sldId="827"/>
            <ac:spMk id="4" creationId="{00000000-0000-0000-0000-000000000000}"/>
          </ac:spMkLst>
        </pc:spChg>
      </pc:sldChg>
      <pc:sldChg chg="del">
        <pc:chgData name="Gaylor Montmasson-Clair" userId="95bdc861-83ab-47b1-a06e-db69d3322b99" providerId="ADAL" clId="{CE5AC653-9D27-407B-A1EF-5BF545924966}" dt="2024-01-23T09:18:19.637" v="6" actId="47"/>
        <pc:sldMkLst>
          <pc:docMk/>
          <pc:sldMk cId="66624448" sldId="829"/>
        </pc:sldMkLst>
      </pc:sldChg>
      <pc:sldChg chg="del">
        <pc:chgData name="Gaylor Montmasson-Clair" userId="95bdc861-83ab-47b1-a06e-db69d3322b99" providerId="ADAL" clId="{CE5AC653-9D27-407B-A1EF-5BF545924966}" dt="2024-01-23T09:31:39.091" v="64" actId="47"/>
        <pc:sldMkLst>
          <pc:docMk/>
          <pc:sldMk cId="4114845148" sldId="834"/>
        </pc:sldMkLst>
      </pc:sldChg>
      <pc:sldChg chg="del">
        <pc:chgData name="Gaylor Montmasson-Clair" userId="95bdc861-83ab-47b1-a06e-db69d3322b99" providerId="ADAL" clId="{CE5AC653-9D27-407B-A1EF-5BF545924966}" dt="2024-01-23T09:18:20.250" v="7" actId="47"/>
        <pc:sldMkLst>
          <pc:docMk/>
          <pc:sldMk cId="955676100" sldId="838"/>
        </pc:sldMkLst>
      </pc:sldChg>
      <pc:sldChg chg="del">
        <pc:chgData name="Gaylor Montmasson-Clair" userId="95bdc861-83ab-47b1-a06e-db69d3322b99" providerId="ADAL" clId="{CE5AC653-9D27-407B-A1EF-5BF545924966}" dt="2024-01-23T09:18:20.785" v="8" actId="47"/>
        <pc:sldMkLst>
          <pc:docMk/>
          <pc:sldMk cId="4018813857" sldId="839"/>
        </pc:sldMkLst>
      </pc:sldChg>
      <pc:sldChg chg="del">
        <pc:chgData name="Gaylor Montmasson-Clair" userId="95bdc861-83ab-47b1-a06e-db69d3322b99" providerId="ADAL" clId="{CE5AC653-9D27-407B-A1EF-5BF545924966}" dt="2024-01-23T09:18:23.082" v="9" actId="47"/>
        <pc:sldMkLst>
          <pc:docMk/>
          <pc:sldMk cId="249043441" sldId="840"/>
        </pc:sldMkLst>
      </pc:sldChg>
      <pc:sldChg chg="del">
        <pc:chgData name="Gaylor Montmasson-Clair" userId="95bdc861-83ab-47b1-a06e-db69d3322b99" providerId="ADAL" clId="{CE5AC653-9D27-407B-A1EF-5BF545924966}" dt="2024-01-23T09:31:37.684" v="63" actId="47"/>
        <pc:sldMkLst>
          <pc:docMk/>
          <pc:sldMk cId="145007081" sldId="842"/>
        </pc:sldMkLst>
      </pc:sldChg>
      <pc:sldChg chg="add del">
        <pc:chgData name="Gaylor Montmasson-Clair" userId="95bdc861-83ab-47b1-a06e-db69d3322b99" providerId="ADAL" clId="{CE5AC653-9D27-407B-A1EF-5BF545924966}" dt="2024-01-23T09:18:09.526" v="5"/>
        <pc:sldMkLst>
          <pc:docMk/>
          <pc:sldMk cId="1530088021" sldId="844"/>
        </pc:sldMkLst>
      </pc:sldChg>
      <pc:sldChg chg="addSp delSp modSp add mod">
        <pc:chgData name="Gaylor Montmasson-Clair" userId="95bdc861-83ab-47b1-a06e-db69d3322b99" providerId="ADAL" clId="{CE5AC653-9D27-407B-A1EF-5BF545924966}" dt="2024-01-23T09:26:57.211" v="53" actId="20577"/>
        <pc:sldMkLst>
          <pc:docMk/>
          <pc:sldMk cId="4052185106" sldId="844"/>
        </pc:sldMkLst>
        <pc:spChg chg="mod">
          <ac:chgData name="Gaylor Montmasson-Clair" userId="95bdc861-83ab-47b1-a06e-db69d3322b99" providerId="ADAL" clId="{CE5AC653-9D27-407B-A1EF-5BF545924966}" dt="2024-01-23T09:21:54.054" v="32" actId="1076"/>
          <ac:spMkLst>
            <pc:docMk/>
            <pc:sldMk cId="4052185106" sldId="844"/>
            <ac:spMk id="5" creationId="{04C24981-A21F-9B9B-0F16-680ABEB8C7E4}"/>
          </ac:spMkLst>
        </pc:spChg>
        <pc:graphicFrameChg chg="add del mod">
          <ac:chgData name="Gaylor Montmasson-Clair" userId="95bdc861-83ab-47b1-a06e-db69d3322b99" providerId="ADAL" clId="{CE5AC653-9D27-407B-A1EF-5BF545924966}" dt="2024-01-23T09:20:57.596" v="22" actId="478"/>
          <ac:graphicFrameMkLst>
            <pc:docMk/>
            <pc:sldMk cId="4052185106" sldId="844"/>
            <ac:graphicFrameMk id="2" creationId="{C044230B-9AED-D67A-4813-BD3195ED1149}"/>
          </ac:graphicFrameMkLst>
        </pc:graphicFrameChg>
        <pc:graphicFrameChg chg="del">
          <ac:chgData name="Gaylor Montmasson-Clair" userId="95bdc861-83ab-47b1-a06e-db69d3322b99" providerId="ADAL" clId="{CE5AC653-9D27-407B-A1EF-5BF545924966}" dt="2024-01-23T09:18:45.475" v="11" actId="478"/>
          <ac:graphicFrameMkLst>
            <pc:docMk/>
            <pc:sldMk cId="4052185106" sldId="844"/>
            <ac:graphicFrameMk id="3" creationId="{22C85141-17E6-EB0C-B0F3-36A0373C1AD8}"/>
          </ac:graphicFrameMkLst>
        </pc:graphicFrameChg>
        <pc:graphicFrameChg chg="add del mod">
          <ac:chgData name="Gaylor Montmasson-Clair" userId="95bdc861-83ab-47b1-a06e-db69d3322b99" providerId="ADAL" clId="{CE5AC653-9D27-407B-A1EF-5BF545924966}" dt="2024-01-23T09:21:35.256" v="27" actId="478"/>
          <ac:graphicFrameMkLst>
            <pc:docMk/>
            <pc:sldMk cId="4052185106" sldId="844"/>
            <ac:graphicFrameMk id="7" creationId="{C044230B-9AED-D67A-4813-BD3195ED1149}"/>
          </ac:graphicFrameMkLst>
        </pc:graphicFrameChg>
        <pc:graphicFrameChg chg="add mod">
          <ac:chgData name="Gaylor Montmasson-Clair" userId="95bdc861-83ab-47b1-a06e-db69d3322b99" providerId="ADAL" clId="{CE5AC653-9D27-407B-A1EF-5BF545924966}" dt="2024-01-23T09:26:57.211" v="53" actId="20577"/>
          <ac:graphicFrameMkLst>
            <pc:docMk/>
            <pc:sldMk cId="4052185106" sldId="844"/>
            <ac:graphicFrameMk id="9" creationId="{C044230B-9AED-D67A-4813-BD3195ED1149}"/>
          </ac:graphicFrameMkLst>
        </pc:graphicFrameChg>
        <pc:picChg chg="add del mod">
          <ac:chgData name="Gaylor Montmasson-Clair" userId="95bdc861-83ab-47b1-a06e-db69d3322b99" providerId="ADAL" clId="{CE5AC653-9D27-407B-A1EF-5BF545924966}" dt="2024-01-23T09:21:18.952" v="25" actId="478"/>
          <ac:picMkLst>
            <pc:docMk/>
            <pc:sldMk cId="4052185106" sldId="844"/>
            <ac:picMk id="6" creationId="{98292B4A-3CED-0450-6C52-47B53E12AD31}"/>
          </ac:picMkLst>
        </pc:picChg>
      </pc:sldChg>
      <pc:sldChg chg="new del">
        <pc:chgData name="Gaylor Montmasson-Clair" userId="95bdc861-83ab-47b1-a06e-db69d3322b99" providerId="ADAL" clId="{CE5AC653-9D27-407B-A1EF-5BF545924966}" dt="2024-01-23T09:37:17.655" v="194" actId="47"/>
        <pc:sldMkLst>
          <pc:docMk/>
          <pc:sldMk cId="61044300" sldId="845"/>
        </pc:sldMkLst>
      </pc:sldChg>
      <pc:sldChg chg="addSp delSp modSp add mod">
        <pc:chgData name="Gaylor Montmasson-Clair" userId="95bdc861-83ab-47b1-a06e-db69d3322b99" providerId="ADAL" clId="{CE5AC653-9D27-407B-A1EF-5BF545924966}" dt="2024-01-24T07:57:03.851" v="546" actId="20577"/>
        <pc:sldMkLst>
          <pc:docMk/>
          <pc:sldMk cId="2205523923" sldId="846"/>
        </pc:sldMkLst>
        <pc:spChg chg="mod">
          <ac:chgData name="Gaylor Montmasson-Clair" userId="95bdc861-83ab-47b1-a06e-db69d3322b99" providerId="ADAL" clId="{CE5AC653-9D27-407B-A1EF-5BF545924966}" dt="2024-01-24T07:13:19.049" v="429" actId="20577"/>
          <ac:spMkLst>
            <pc:docMk/>
            <pc:sldMk cId="2205523923" sldId="846"/>
            <ac:spMk id="4" creationId="{BFD98682-0249-A4AA-4018-9EEF50B82AED}"/>
          </ac:spMkLst>
        </pc:spChg>
        <pc:spChg chg="mod">
          <ac:chgData name="Gaylor Montmasson-Clair" userId="95bdc861-83ab-47b1-a06e-db69d3322b99" providerId="ADAL" clId="{CE5AC653-9D27-407B-A1EF-5BF545924966}" dt="2024-01-24T07:14:19.990" v="510" actId="1076"/>
          <ac:spMkLst>
            <pc:docMk/>
            <pc:sldMk cId="2205523923" sldId="846"/>
            <ac:spMk id="5" creationId="{04C24981-A21F-9B9B-0F16-680ABEB8C7E4}"/>
          </ac:spMkLst>
        </pc:spChg>
        <pc:spChg chg="add del mod">
          <ac:chgData name="Gaylor Montmasson-Clair" userId="95bdc861-83ab-47b1-a06e-db69d3322b99" providerId="ADAL" clId="{CE5AC653-9D27-407B-A1EF-5BF545924966}" dt="2024-01-24T07:14:00.580" v="503" actId="478"/>
          <ac:spMkLst>
            <pc:docMk/>
            <pc:sldMk cId="2205523923" sldId="846"/>
            <ac:spMk id="7" creationId="{3AC0A2E2-42EC-38AF-B114-9377FC494C0C}"/>
          </ac:spMkLst>
        </pc:spChg>
        <pc:spChg chg="mod">
          <ac:chgData name="Gaylor Montmasson-Clair" userId="95bdc861-83ab-47b1-a06e-db69d3322b99" providerId="ADAL" clId="{CE5AC653-9D27-407B-A1EF-5BF545924966}" dt="2024-01-24T07:57:03.851" v="546" actId="20577"/>
          <ac:spMkLst>
            <pc:docMk/>
            <pc:sldMk cId="2205523923" sldId="846"/>
            <ac:spMk id="8" creationId="{00000000-0000-0000-0000-000000000000}"/>
          </ac:spMkLst>
        </pc:spChg>
        <pc:spChg chg="add del mod">
          <ac:chgData name="Gaylor Montmasson-Clair" userId="95bdc861-83ab-47b1-a06e-db69d3322b99" providerId="ADAL" clId="{CE5AC653-9D27-407B-A1EF-5BF545924966}" dt="2024-01-24T07:14:12.861" v="508" actId="478"/>
          <ac:spMkLst>
            <pc:docMk/>
            <pc:sldMk cId="2205523923" sldId="846"/>
            <ac:spMk id="9" creationId="{386029AB-3F8A-B687-7B49-1651A753B218}"/>
          </ac:spMkLst>
        </pc:spChg>
        <pc:graphicFrameChg chg="add del mod">
          <ac:chgData name="Gaylor Montmasson-Clair" userId="95bdc861-83ab-47b1-a06e-db69d3322b99" providerId="ADAL" clId="{CE5AC653-9D27-407B-A1EF-5BF545924966}" dt="2024-01-24T07:13:09.717" v="415" actId="478"/>
          <ac:graphicFrameMkLst>
            <pc:docMk/>
            <pc:sldMk cId="2205523923" sldId="846"/>
            <ac:graphicFrameMk id="2" creationId="{AE4A082F-6F5C-47F8-B2AD-DD77FCFFD02D}"/>
          </ac:graphicFrameMkLst>
        </pc:graphicFrameChg>
        <pc:graphicFrameChg chg="del">
          <ac:chgData name="Gaylor Montmasson-Clair" userId="95bdc861-83ab-47b1-a06e-db69d3322b99" providerId="ADAL" clId="{CE5AC653-9D27-407B-A1EF-5BF545924966}" dt="2024-01-23T09:37:57.121" v="195" actId="478"/>
          <ac:graphicFrameMkLst>
            <pc:docMk/>
            <pc:sldMk cId="2205523923" sldId="846"/>
            <ac:graphicFrameMk id="3" creationId="{22C85141-17E6-EB0C-B0F3-36A0373C1AD8}"/>
          </ac:graphicFrameMkLst>
        </pc:graphicFrameChg>
        <pc:graphicFrameChg chg="add del mod">
          <ac:chgData name="Gaylor Montmasson-Clair" userId="95bdc861-83ab-47b1-a06e-db69d3322b99" providerId="ADAL" clId="{CE5AC653-9D27-407B-A1EF-5BF545924966}" dt="2024-01-24T07:13:11.677" v="416" actId="478"/>
          <ac:graphicFrameMkLst>
            <pc:docMk/>
            <pc:sldMk cId="2205523923" sldId="846"/>
            <ac:graphicFrameMk id="6" creationId="{3FA1EF26-AB74-4C9A-DC4A-8F90DBF58A15}"/>
          </ac:graphicFrameMkLst>
        </pc:graphicFrameChg>
        <pc:picChg chg="add mod">
          <ac:chgData name="Gaylor Montmasson-Clair" userId="95bdc861-83ab-47b1-a06e-db69d3322b99" providerId="ADAL" clId="{CE5AC653-9D27-407B-A1EF-5BF545924966}" dt="2024-01-24T07:14:16.887" v="509" actId="1076"/>
          <ac:picMkLst>
            <pc:docMk/>
            <pc:sldMk cId="2205523923" sldId="846"/>
            <ac:picMk id="10" creationId="{6932B254-875F-2978-7770-E61BE4BA3C29}"/>
          </ac:picMkLst>
        </pc:picChg>
      </pc:sldChg>
      <pc:sldChg chg="addSp delSp modSp add mod ord">
        <pc:chgData name="Gaylor Montmasson-Clair" userId="95bdc861-83ab-47b1-a06e-db69d3322b99" providerId="ADAL" clId="{CE5AC653-9D27-407B-A1EF-5BF545924966}" dt="2024-01-23T09:55:34.226" v="322" actId="14100"/>
        <pc:sldMkLst>
          <pc:docMk/>
          <pc:sldMk cId="1517621744" sldId="847"/>
        </pc:sldMkLst>
        <pc:spChg chg="mod">
          <ac:chgData name="Gaylor Montmasson-Clair" userId="95bdc861-83ab-47b1-a06e-db69d3322b99" providerId="ADAL" clId="{CE5AC653-9D27-407B-A1EF-5BF545924966}" dt="2024-01-23T09:52:38.937" v="295" actId="20577"/>
          <ac:spMkLst>
            <pc:docMk/>
            <pc:sldMk cId="1517621744" sldId="847"/>
            <ac:spMk id="4" creationId="{BFD98682-0249-A4AA-4018-9EEF50B82AED}"/>
          </ac:spMkLst>
        </pc:spChg>
        <pc:spChg chg="mod">
          <ac:chgData name="Gaylor Montmasson-Clair" userId="95bdc861-83ab-47b1-a06e-db69d3322b99" providerId="ADAL" clId="{CE5AC653-9D27-407B-A1EF-5BF545924966}" dt="2024-01-23T09:55:34.226" v="322" actId="14100"/>
          <ac:spMkLst>
            <pc:docMk/>
            <pc:sldMk cId="1517621744" sldId="847"/>
            <ac:spMk id="5" creationId="{04C24981-A21F-9B9B-0F16-680ABEB8C7E4}"/>
          </ac:spMkLst>
        </pc:spChg>
        <pc:spChg chg="add mod">
          <ac:chgData name="Gaylor Montmasson-Clair" userId="95bdc861-83ab-47b1-a06e-db69d3322b99" providerId="ADAL" clId="{CE5AC653-9D27-407B-A1EF-5BF545924966}" dt="2024-01-23T09:55:26.322" v="320" actId="1076"/>
          <ac:spMkLst>
            <pc:docMk/>
            <pc:sldMk cId="1517621744" sldId="847"/>
            <ac:spMk id="7" creationId="{2CFEA846-357E-71A0-4DE3-7429CB06A7BA}"/>
          </ac:spMkLst>
        </pc:spChg>
        <pc:graphicFrameChg chg="del">
          <ac:chgData name="Gaylor Montmasson-Clair" userId="95bdc861-83ab-47b1-a06e-db69d3322b99" providerId="ADAL" clId="{CE5AC653-9D27-407B-A1EF-5BF545924966}" dt="2024-01-23T09:51:21.182" v="220" actId="478"/>
          <ac:graphicFrameMkLst>
            <pc:docMk/>
            <pc:sldMk cId="1517621744" sldId="847"/>
            <ac:graphicFrameMk id="2" creationId="{AE4A082F-6F5C-47F8-B2AD-DD77FCFFD02D}"/>
          </ac:graphicFrameMkLst>
        </pc:graphicFrameChg>
        <pc:graphicFrameChg chg="add mod">
          <ac:chgData name="Gaylor Montmasson-Clair" userId="95bdc861-83ab-47b1-a06e-db69d3322b99" providerId="ADAL" clId="{CE5AC653-9D27-407B-A1EF-5BF545924966}" dt="2024-01-23T09:54:57.494" v="317" actId="14100"/>
          <ac:graphicFrameMkLst>
            <pc:docMk/>
            <pc:sldMk cId="1517621744" sldId="847"/>
            <ac:graphicFrameMk id="3" creationId="{F416C8B5-BD2C-1D7D-FC07-9F8AB67D8B7D}"/>
          </ac:graphicFrameMkLst>
        </pc:graphicFrameChg>
        <pc:graphicFrameChg chg="add mod">
          <ac:chgData name="Gaylor Montmasson-Clair" userId="95bdc861-83ab-47b1-a06e-db69d3322b99" providerId="ADAL" clId="{CE5AC653-9D27-407B-A1EF-5BF545924966}" dt="2024-01-23T09:54:53.242" v="316" actId="14100"/>
          <ac:graphicFrameMkLst>
            <pc:docMk/>
            <pc:sldMk cId="1517621744" sldId="847"/>
            <ac:graphicFrameMk id="6" creationId="{25633CB1-D129-83F4-74DE-992F00383012}"/>
          </ac:graphicFrameMkLst>
        </pc:graphicFrameChg>
      </pc:sldChg>
      <pc:sldChg chg="addSp delSp modSp add mod">
        <pc:chgData name="Gaylor Montmasson-Clair" userId="95bdc861-83ab-47b1-a06e-db69d3322b99" providerId="ADAL" clId="{CE5AC653-9D27-407B-A1EF-5BF545924966}" dt="2024-01-23T18:12:51.834" v="407" actId="20577"/>
        <pc:sldMkLst>
          <pc:docMk/>
          <pc:sldMk cId="3278235231" sldId="848"/>
        </pc:sldMkLst>
        <pc:spChg chg="mod">
          <ac:chgData name="Gaylor Montmasson-Clair" userId="95bdc861-83ab-47b1-a06e-db69d3322b99" providerId="ADAL" clId="{CE5AC653-9D27-407B-A1EF-5BF545924966}" dt="2024-01-23T18:12:06.793" v="363" actId="1076"/>
          <ac:spMkLst>
            <pc:docMk/>
            <pc:sldMk cId="3278235231" sldId="848"/>
            <ac:spMk id="3" creationId="{26B8F19F-69BE-5368-A717-82DA30541F96}"/>
          </ac:spMkLst>
        </pc:spChg>
        <pc:spChg chg="mod">
          <ac:chgData name="Gaylor Montmasson-Clair" userId="95bdc861-83ab-47b1-a06e-db69d3322b99" providerId="ADAL" clId="{CE5AC653-9D27-407B-A1EF-5BF545924966}" dt="2024-01-23T18:12:51.834" v="407" actId="20577"/>
          <ac:spMkLst>
            <pc:docMk/>
            <pc:sldMk cId="3278235231" sldId="848"/>
            <ac:spMk id="6" creationId="{E42989D0-68FE-F8B1-92AD-071D3B25E7F9}"/>
          </ac:spMkLst>
        </pc:spChg>
        <pc:graphicFrameChg chg="add mod modGraphic">
          <ac:chgData name="Gaylor Montmasson-Clair" userId="95bdc861-83ab-47b1-a06e-db69d3322b99" providerId="ADAL" clId="{CE5AC653-9D27-407B-A1EF-5BF545924966}" dt="2024-01-23T18:12:25.686" v="365" actId="1076"/>
          <ac:graphicFrameMkLst>
            <pc:docMk/>
            <pc:sldMk cId="3278235231" sldId="848"/>
            <ac:graphicFrameMk id="2" creationId="{C46F4D70-2BDB-04EC-E56D-4E4C753C7F9F}"/>
          </ac:graphicFrameMkLst>
        </pc:graphicFrameChg>
        <pc:picChg chg="del">
          <ac:chgData name="Gaylor Montmasson-Clair" userId="95bdc861-83ab-47b1-a06e-db69d3322b99" providerId="ADAL" clId="{CE5AC653-9D27-407B-A1EF-5BF545924966}" dt="2024-01-23T18:11:27.853" v="352" actId="478"/>
          <ac:picMkLst>
            <pc:docMk/>
            <pc:sldMk cId="3278235231" sldId="848"/>
            <ac:picMk id="13" creationId="{5FCD1E3F-02EB-5417-D5F3-A3B5EDFE4E95}"/>
          </ac:picMkLst>
        </pc:picChg>
      </pc:sldChg>
      <pc:sldChg chg="delSp add mod">
        <pc:chgData name="Gaylor Montmasson-Clair" userId="95bdc861-83ab-47b1-a06e-db69d3322b99" providerId="ADAL" clId="{CE5AC653-9D27-407B-A1EF-5BF545924966}" dt="2024-01-24T07:57:07.876" v="547" actId="478"/>
        <pc:sldMkLst>
          <pc:docMk/>
          <pc:sldMk cId="3941363180" sldId="849"/>
        </pc:sldMkLst>
        <pc:picChg chg="del">
          <ac:chgData name="Gaylor Montmasson-Clair" userId="95bdc861-83ab-47b1-a06e-db69d3322b99" providerId="ADAL" clId="{CE5AC653-9D27-407B-A1EF-5BF545924966}" dt="2024-01-24T07:57:07.876" v="547" actId="478"/>
          <ac:picMkLst>
            <pc:docMk/>
            <pc:sldMk cId="3941363180" sldId="849"/>
            <ac:picMk id="10" creationId="{6932B254-875F-2978-7770-E61BE4BA3C2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2.xml"/><Relationship Id="rId4" Type="http://schemas.openxmlformats.org/officeDocument/2006/relationships/oleObject" Target="../embeddings/oleObject4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5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6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5"/>
          <c:order val="1"/>
          <c:tx>
            <c:strRef>
              <c:f>'Data for graph'!$A$15</c:f>
              <c:strCache>
                <c:ptCount val="1"/>
                <c:pt idx="0">
                  <c:v>Renewable hydropower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numRef>
              <c:f>'Data for graph'!$M$10:$Z$10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  <c:extLst/>
            </c:numRef>
          </c:cat>
          <c:val>
            <c:numRef>
              <c:f>'Data for graph'!$M$15:$Z$15</c:f>
              <c:numCache>
                <c:formatCode>[&lt;10]_(#\ ##0.0;#\ ##0</c:formatCode>
                <c:ptCount val="14"/>
                <c:pt idx="0">
                  <c:v>741.548</c:v>
                </c:pt>
                <c:pt idx="1">
                  <c:v>742.20800000000008</c:v>
                </c:pt>
                <c:pt idx="2">
                  <c:v>742.21800000000007</c:v>
                </c:pt>
                <c:pt idx="3">
                  <c:v>742.4079999999999</c:v>
                </c:pt>
                <c:pt idx="4">
                  <c:v>740</c:v>
                </c:pt>
                <c:pt idx="5">
                  <c:v>755.3</c:v>
                </c:pt>
                <c:pt idx="6">
                  <c:v>755.3</c:v>
                </c:pt>
                <c:pt idx="7">
                  <c:v>755.3</c:v>
                </c:pt>
                <c:pt idx="8">
                  <c:v>755.3</c:v>
                </c:pt>
                <c:pt idx="9">
                  <c:v>755.3</c:v>
                </c:pt>
                <c:pt idx="10">
                  <c:v>755.3</c:v>
                </c:pt>
                <c:pt idx="11">
                  <c:v>759.3</c:v>
                </c:pt>
                <c:pt idx="12">
                  <c:v>759.3</c:v>
                </c:pt>
                <c:pt idx="13">
                  <c:v>759.3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299-48E1-AB10-8848BBF1DAFB}"/>
            </c:ext>
          </c:extLst>
        </c:ser>
        <c:ser>
          <c:idx val="9"/>
          <c:order val="2"/>
          <c:tx>
            <c:strRef>
              <c:f>'Data for graph'!$A$19</c:f>
              <c:strCache>
                <c:ptCount val="1"/>
                <c:pt idx="0">
                  <c:v>Bioenergy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'Data for graph'!$M$10:$Z$10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  <c:extLst/>
            </c:numRef>
          </c:cat>
          <c:val>
            <c:numRef>
              <c:f>'Data for graph'!$M$19:$Z$19</c:f>
              <c:numCache>
                <c:formatCode>[&lt;10]_(#\ ##0.0;#\ ##0</c:formatCode>
                <c:ptCount val="14"/>
                <c:pt idx="0">
                  <c:v>245.89999999999998</c:v>
                </c:pt>
                <c:pt idx="1">
                  <c:v>245.96499999999997</c:v>
                </c:pt>
                <c:pt idx="2">
                  <c:v>245.96499999999997</c:v>
                </c:pt>
                <c:pt idx="3">
                  <c:v>245.96499999999997</c:v>
                </c:pt>
                <c:pt idx="4">
                  <c:v>245.96499999999997</c:v>
                </c:pt>
                <c:pt idx="5">
                  <c:v>250.685</c:v>
                </c:pt>
                <c:pt idx="6">
                  <c:v>255.685</c:v>
                </c:pt>
                <c:pt idx="7">
                  <c:v>259.685</c:v>
                </c:pt>
                <c:pt idx="8">
                  <c:v>264.685</c:v>
                </c:pt>
                <c:pt idx="9">
                  <c:v>264.685</c:v>
                </c:pt>
                <c:pt idx="10">
                  <c:v>264.685</c:v>
                </c:pt>
                <c:pt idx="11">
                  <c:v>264.685</c:v>
                </c:pt>
                <c:pt idx="12">
                  <c:v>264.685</c:v>
                </c:pt>
                <c:pt idx="13">
                  <c:v>264.685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299-48E1-AB10-8848BBF1DAFB}"/>
            </c:ext>
          </c:extLst>
        </c:ser>
        <c:ser>
          <c:idx val="6"/>
          <c:order val="3"/>
          <c:tx>
            <c:strRef>
              <c:f>'Data for graph'!$A$16</c:f>
              <c:strCache>
                <c:ptCount val="1"/>
                <c:pt idx="0">
                  <c:v>Wind energy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'Data for graph'!$M$10:$Z$10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  <c:extLst/>
            </c:numRef>
          </c:cat>
          <c:val>
            <c:numRef>
              <c:f>'Data for graph'!$M$16:$Z$16</c:f>
              <c:numCache>
                <c:formatCode>[&lt;10]_(#\ ##0.0;#\ ##0</c:formatCode>
                <c:ptCount val="14"/>
                <c:pt idx="0">
                  <c:v>10.16</c:v>
                </c:pt>
                <c:pt idx="1">
                  <c:v>10.16</c:v>
                </c:pt>
                <c:pt idx="2">
                  <c:v>10.16</c:v>
                </c:pt>
                <c:pt idx="3">
                  <c:v>257</c:v>
                </c:pt>
                <c:pt idx="4">
                  <c:v>569</c:v>
                </c:pt>
                <c:pt idx="5">
                  <c:v>1079</c:v>
                </c:pt>
                <c:pt idx="6">
                  <c:v>1473</c:v>
                </c:pt>
                <c:pt idx="7">
                  <c:v>2094</c:v>
                </c:pt>
                <c:pt idx="8">
                  <c:v>2094</c:v>
                </c:pt>
                <c:pt idx="9">
                  <c:v>2094</c:v>
                </c:pt>
                <c:pt idx="10">
                  <c:v>2516</c:v>
                </c:pt>
                <c:pt idx="11">
                  <c:v>2495</c:v>
                </c:pt>
                <c:pt idx="12">
                  <c:v>3163</c:v>
                </c:pt>
                <c:pt idx="13">
                  <c:v>3442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299-48E1-AB10-8848BBF1DAFB}"/>
            </c:ext>
          </c:extLst>
        </c:ser>
        <c:ser>
          <c:idx val="7"/>
          <c:order val="4"/>
          <c:tx>
            <c:strRef>
              <c:f>'Data for graph'!$A$17</c:f>
              <c:strCache>
                <c:ptCount val="1"/>
                <c:pt idx="0">
                  <c:v>Solar PV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'Data for graph'!$M$10:$Z$10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  <c:extLst/>
            </c:numRef>
          </c:cat>
          <c:val>
            <c:numRef>
              <c:f>'Data for graph'!$M$17:$Z$17</c:f>
              <c:numCache>
                <c:formatCode>[&lt;10]_(#\ ##0.0;#\ ##0</c:formatCode>
                <c:ptCount val="14"/>
                <c:pt idx="0">
                  <c:v>1.9750000000000001</c:v>
                </c:pt>
                <c:pt idx="1">
                  <c:v>5.9180000000000001</c:v>
                </c:pt>
                <c:pt idx="2">
                  <c:v>11.713000000000001</c:v>
                </c:pt>
                <c:pt idx="3">
                  <c:v>262.36599999999999</c:v>
                </c:pt>
                <c:pt idx="4">
                  <c:v>1063.79</c:v>
                </c:pt>
                <c:pt idx="5">
                  <c:v>1252.8699999999999</c:v>
                </c:pt>
                <c:pt idx="6">
                  <c:v>1975.5150000000001</c:v>
                </c:pt>
                <c:pt idx="7">
                  <c:v>3151.0010000000002</c:v>
                </c:pt>
                <c:pt idx="8">
                  <c:v>4405.0609999999997</c:v>
                </c:pt>
                <c:pt idx="9">
                  <c:v>4408.1400000000003</c:v>
                </c:pt>
                <c:pt idx="10">
                  <c:v>5494.4920000000002</c:v>
                </c:pt>
                <c:pt idx="11">
                  <c:v>5815.9049999999997</c:v>
                </c:pt>
                <c:pt idx="12">
                  <c:v>5825.8339999999998</c:v>
                </c:pt>
                <c:pt idx="13">
                  <c:v>5664.23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E299-48E1-AB10-8848BBF1DAFB}"/>
            </c:ext>
          </c:extLst>
        </c:ser>
        <c:ser>
          <c:idx val="8"/>
          <c:order val="5"/>
          <c:tx>
            <c:strRef>
              <c:f>'Data for graph'!$A$18</c:f>
              <c:strCache>
                <c:ptCount val="1"/>
                <c:pt idx="0">
                  <c:v>CSP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'Data for graph'!$M$10:$Z$10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  <c:extLst/>
            </c:numRef>
          </c:cat>
          <c:val>
            <c:numRef>
              <c:f>'Data for graph'!$M$18:$Z$18</c:f>
              <c:numCache>
                <c:formatCode>General</c:formatCode>
                <c:ptCount val="14"/>
                <c:pt idx="4" formatCode="[&lt;10]_(#\ ##0.0;#\ ##0">
                  <c:v>100</c:v>
                </c:pt>
                <c:pt idx="5" formatCode="[&lt;10]_(#\ ##0.0;#\ ##0">
                  <c:v>100</c:v>
                </c:pt>
                <c:pt idx="6" formatCode="[&lt;10]_(#\ ##0.0;#\ ##0">
                  <c:v>200</c:v>
                </c:pt>
                <c:pt idx="7" formatCode="[&lt;10]_(#\ ##0.0;#\ ##0">
                  <c:v>300</c:v>
                </c:pt>
                <c:pt idx="8" formatCode="[&lt;10]_(#\ ##0.0;#\ ##0">
                  <c:v>400</c:v>
                </c:pt>
                <c:pt idx="9" formatCode="[&lt;10]_(#\ ##0.0;#\ ##0">
                  <c:v>500</c:v>
                </c:pt>
                <c:pt idx="10" formatCode="[&lt;10]_(#\ ##0.0;#\ ##0">
                  <c:v>500</c:v>
                </c:pt>
                <c:pt idx="11" formatCode="[&lt;10]_(#\ ##0.0;#\ ##0">
                  <c:v>500</c:v>
                </c:pt>
                <c:pt idx="12" formatCode="[&lt;10]_(#\ ##0.0;#\ ##0">
                  <c:v>500</c:v>
                </c:pt>
                <c:pt idx="13" formatCode="[&lt;10]_(#\ ##0.0;#\ ##0">
                  <c:v>500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E299-48E1-AB10-8848BBF1DA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8495983"/>
        <c:axId val="418497471"/>
        <c:extLst>
          <c:ext xmlns:c15="http://schemas.microsoft.com/office/drawing/2012/chart" uri="{02D57815-91ED-43cb-92C2-25804820EDAC}">
            <c15:filteredBarSeries>
              <c15:ser>
                <c:idx val="3"/>
                <c:order val="0"/>
                <c:tx>
                  <c:strRef>
                    <c:extLst>
                      <c:ext uri="{02D57815-91ED-43cb-92C2-25804820EDAC}">
                        <c15:formulaRef>
                          <c15:sqref>'Data for graph'!$A$13</c15:sqref>
                        </c15:formulaRef>
                      </c:ext>
                    </c:extLst>
                    <c:strCache>
                      <c:ptCount val="1"/>
                      <c:pt idx="0">
                        <c:v>Total Renewable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'Data for graph'!$M$10:$Z$10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'Data for graph'!$M$13:$Z$13</c15:sqref>
                        </c15:formulaRef>
                      </c:ext>
                    </c:extLst>
                    <c:numCache>
                      <c:formatCode>[&lt;10]_(#\ ##0.0;#\ ##0</c:formatCode>
                      <c:ptCount val="14"/>
                      <c:pt idx="0">
                        <c:v>986.01900000000001</c:v>
                      </c:pt>
                      <c:pt idx="1">
                        <c:v>989.78300000000002</c:v>
                      </c:pt>
                      <c:pt idx="2">
                        <c:v>995.428</c:v>
                      </c:pt>
                      <c:pt idx="3">
                        <c:v>1492.59</c:v>
                      </c:pt>
                      <c:pt idx="4">
                        <c:v>2701.866</c:v>
                      </c:pt>
                      <c:pt idx="5">
                        <c:v>3420.3409999999999</c:v>
                      </c:pt>
                      <c:pt idx="6">
                        <c:v>4641.7110000000002</c:v>
                      </c:pt>
                      <c:pt idx="7">
                        <c:v>6539.415</c:v>
                      </c:pt>
                      <c:pt idx="8">
                        <c:v>7898.6139999999996</c:v>
                      </c:pt>
                      <c:pt idx="9">
                        <c:v>8001.2649999999994</c:v>
                      </c:pt>
                      <c:pt idx="10">
                        <c:v>9509.8520000000008</c:v>
                      </c:pt>
                      <c:pt idx="11">
                        <c:v>9814.3690000000006</c:v>
                      </c:pt>
                      <c:pt idx="12">
                        <c:v>10492.368999999999</c:v>
                      </c:pt>
                      <c:pt idx="13">
                        <c:v>10609.764999999999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E299-48E1-AB10-8848BBF1DAFB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0"/>
          <c:order val="7"/>
          <c:tx>
            <c:strRef>
              <c:f>'Data for graph'!$A$25</c:f>
              <c:strCache>
                <c:ptCount val="1"/>
                <c:pt idx="0">
                  <c:v>Annual renewable energy addition (in MW)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9"/>
            <c:spPr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for graph'!$M$10:$Z$10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  <c:extLst/>
            </c:numRef>
          </c:cat>
          <c:val>
            <c:numRef>
              <c:f>'Data for graph'!$M$25:$Z$25</c:f>
              <c:numCache>
                <c:formatCode>[&lt;10]_(#\ ##0.0;#\ ##0</c:formatCode>
                <c:ptCount val="14"/>
                <c:pt idx="0">
                  <c:v>17.774999999999977</c:v>
                </c:pt>
                <c:pt idx="1">
                  <c:v>4.3380000000000791</c:v>
                </c:pt>
                <c:pt idx="2">
                  <c:v>5.7999999999999545</c:v>
                </c:pt>
                <c:pt idx="3">
                  <c:v>497.58799999999985</c:v>
                </c:pt>
                <c:pt idx="4">
                  <c:v>1210.7200000000003</c:v>
                </c:pt>
                <c:pt idx="5">
                  <c:v>718.94999999999982</c:v>
                </c:pt>
                <c:pt idx="6">
                  <c:v>1221.6450000000004</c:v>
                </c:pt>
                <c:pt idx="7">
                  <c:v>1900.4859999999999</c:v>
                </c:pt>
                <c:pt idx="8">
                  <c:v>1359.0599999999995</c:v>
                </c:pt>
                <c:pt idx="9">
                  <c:v>103.07899999999972</c:v>
                </c:pt>
                <c:pt idx="10">
                  <c:v>1508.3520000000017</c:v>
                </c:pt>
                <c:pt idx="11">
                  <c:v>304.41299999999865</c:v>
                </c:pt>
                <c:pt idx="12">
                  <c:v>677.92899999999827</c:v>
                </c:pt>
                <c:pt idx="13">
                  <c:v>117.39600000000064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5-E299-48E1-AB10-8848BBF1DA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8495983"/>
        <c:axId val="418497471"/>
      </c:lineChart>
      <c:lineChart>
        <c:grouping val="standard"/>
        <c:varyColors val="0"/>
        <c:ser>
          <c:idx val="10"/>
          <c:order val="6"/>
          <c:tx>
            <c:strRef>
              <c:f>'Data for graph'!$A$20</c:f>
              <c:strCache>
                <c:ptCount val="1"/>
                <c:pt idx="0">
                  <c:v>Share of RE (%)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'Data for graph'!$M$10:$Z$10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  <c:extLst/>
            </c:numRef>
          </c:cat>
          <c:val>
            <c:numRef>
              <c:f>'Data for graph'!$M$20:$Z$20</c:f>
              <c:numCache>
                <c:formatCode>0.0%</c:formatCode>
                <c:ptCount val="14"/>
                <c:pt idx="0">
                  <c:v>2.3317357753018103E-2</c:v>
                </c:pt>
                <c:pt idx="1">
                  <c:v>2.3142401544468394E-2</c:v>
                </c:pt>
                <c:pt idx="2">
                  <c:v>2.3073095172206966E-2</c:v>
                </c:pt>
                <c:pt idx="3">
                  <c:v>3.4059847010049854E-2</c:v>
                </c:pt>
                <c:pt idx="4">
                  <c:v>5.765529607441789E-2</c:v>
                </c:pt>
                <c:pt idx="5">
                  <c:v>7.1845473183604167E-2</c:v>
                </c:pt>
                <c:pt idx="6">
                  <c:v>9.2019539946808157E-2</c:v>
                </c:pt>
                <c:pt idx="7">
                  <c:v>0.12257360848674702</c:v>
                </c:pt>
                <c:pt idx="8">
                  <c:v>0.14078620935795805</c:v>
                </c:pt>
                <c:pt idx="9">
                  <c:v>0.14236446179732917</c:v>
                </c:pt>
                <c:pt idx="10">
                  <c:v>0.15845701166877468</c:v>
                </c:pt>
                <c:pt idx="11">
                  <c:v>0.15862760049612892</c:v>
                </c:pt>
                <c:pt idx="12">
                  <c:v>0.1677189042539072</c:v>
                </c:pt>
                <c:pt idx="13">
                  <c:v>0.17041648828994416</c:v>
                </c:pt>
              </c:numCache>
              <c:extLst/>
            </c:numRef>
          </c:val>
          <c:smooth val="1"/>
          <c:extLst>
            <c:ext xmlns:c16="http://schemas.microsoft.com/office/drawing/2014/chart" uri="{C3380CC4-5D6E-409C-BE32-E72D297353CC}">
              <c16:uniqueId val="{00000006-E299-48E1-AB10-8848BBF1DA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5413456"/>
        <c:axId val="1105412464"/>
      </c:lineChart>
      <c:catAx>
        <c:axId val="418495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497471"/>
        <c:crosses val="autoZero"/>
        <c:auto val="1"/>
        <c:lblAlgn val="ctr"/>
        <c:lblOffset val="100"/>
        <c:noMultiLvlLbl val="0"/>
      </c:catAx>
      <c:valAx>
        <c:axId val="418497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/>
                  <a:t>Renewable energy generation capacity (in MW)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495983"/>
        <c:crosses val="autoZero"/>
        <c:crossBetween val="between"/>
        <c:majorUnit val="1000"/>
      </c:valAx>
      <c:valAx>
        <c:axId val="110541246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/>
                  <a:t>Share of renewable energy in total installed capacity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413456"/>
        <c:crosses val="max"/>
        <c:crossBetween val="between"/>
        <c:majorUnit val="1.0000000000000002E-2"/>
      </c:valAx>
      <c:catAx>
        <c:axId val="1105413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054124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'[RE installed capacity data from Eskom weekly reports 20240123.xlsx]Sheet1'!$C$1</c:f>
              <c:strCache>
                <c:ptCount val="1"/>
                <c:pt idx="0">
                  <c:v>Utility-scale CSP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cat>
            <c:numRef>
              <c:f>'[RE installed capacity data from Eskom weekly reports 20240123.xlsx]Sheet1'!$A$2:$A$31</c:f>
              <c:numCache>
                <c:formatCode>mmm\-yy</c:formatCode>
                <c:ptCount val="22"/>
                <c:pt idx="0">
                  <c:v>44743</c:v>
                </c:pt>
                <c:pt idx="1">
                  <c:v>44774</c:v>
                </c:pt>
                <c:pt idx="2">
                  <c:v>44805</c:v>
                </c:pt>
                <c:pt idx="3">
                  <c:v>44835</c:v>
                </c:pt>
                <c:pt idx="4">
                  <c:v>44866</c:v>
                </c:pt>
                <c:pt idx="5">
                  <c:v>44896</c:v>
                </c:pt>
                <c:pt idx="6">
                  <c:v>44927</c:v>
                </c:pt>
                <c:pt idx="7">
                  <c:v>44958</c:v>
                </c:pt>
                <c:pt idx="8">
                  <c:v>44986</c:v>
                </c:pt>
                <c:pt idx="9">
                  <c:v>45017</c:v>
                </c:pt>
                <c:pt idx="10">
                  <c:v>45047</c:v>
                </c:pt>
                <c:pt idx="11">
                  <c:v>45078</c:v>
                </c:pt>
                <c:pt idx="12">
                  <c:v>45108</c:v>
                </c:pt>
                <c:pt idx="13">
                  <c:v>45139</c:v>
                </c:pt>
                <c:pt idx="14">
                  <c:v>45170</c:v>
                </c:pt>
                <c:pt idx="15">
                  <c:v>45200</c:v>
                </c:pt>
                <c:pt idx="16">
                  <c:v>45231</c:v>
                </c:pt>
                <c:pt idx="17">
                  <c:v>45261</c:v>
                </c:pt>
                <c:pt idx="18">
                  <c:v>45292</c:v>
                </c:pt>
                <c:pt idx="19">
                  <c:v>45323</c:v>
                </c:pt>
                <c:pt idx="20">
                  <c:v>45352</c:v>
                </c:pt>
                <c:pt idx="21">
                  <c:v>45383</c:v>
                </c:pt>
              </c:numCache>
              <c:extLst/>
            </c:numRef>
          </c:cat>
          <c:val>
            <c:numRef>
              <c:f>'[RE installed capacity data from Eskom weekly reports 20240123.xlsx]Sheet1'!$C$2:$C$31</c:f>
              <c:numCache>
                <c:formatCode>_-* #\ ##0.0_-;\-* #\ ##0.0_-;_-* "-"??_-;_-@_-</c:formatCode>
                <c:ptCount val="22"/>
                <c:pt idx="0">
                  <c:v>500</c:v>
                </c:pt>
                <c:pt idx="1">
                  <c:v>500</c:v>
                </c:pt>
                <c:pt idx="2">
                  <c:v>500</c:v>
                </c:pt>
                <c:pt idx="3">
                  <c:v>500</c:v>
                </c:pt>
                <c:pt idx="4">
                  <c:v>500</c:v>
                </c:pt>
                <c:pt idx="5">
                  <c:v>500</c:v>
                </c:pt>
                <c:pt idx="6">
                  <c:v>500</c:v>
                </c:pt>
                <c:pt idx="7">
                  <c:v>500</c:v>
                </c:pt>
                <c:pt idx="8">
                  <c:v>500</c:v>
                </c:pt>
                <c:pt idx="9">
                  <c:v>500</c:v>
                </c:pt>
                <c:pt idx="10">
                  <c:v>500</c:v>
                </c:pt>
                <c:pt idx="11">
                  <c:v>500</c:v>
                </c:pt>
                <c:pt idx="12">
                  <c:v>500</c:v>
                </c:pt>
                <c:pt idx="13">
                  <c:v>500</c:v>
                </c:pt>
                <c:pt idx="14">
                  <c:v>500</c:v>
                </c:pt>
                <c:pt idx="15">
                  <c:v>500</c:v>
                </c:pt>
                <c:pt idx="16">
                  <c:v>500</c:v>
                </c:pt>
                <c:pt idx="17">
                  <c:v>500</c:v>
                </c:pt>
                <c:pt idx="18">
                  <c:v>500</c:v>
                </c:pt>
                <c:pt idx="19">
                  <c:v>500</c:v>
                </c:pt>
                <c:pt idx="20">
                  <c:v>500</c:v>
                </c:pt>
                <c:pt idx="21">
                  <c:v>500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C76-4C44-B34E-135E9A7019E0}"/>
            </c:ext>
          </c:extLst>
        </c:ser>
        <c:ser>
          <c:idx val="3"/>
          <c:order val="1"/>
          <c:tx>
            <c:strRef>
              <c:f>'[RE installed capacity data from Eskom weekly reports 20240123.xlsx]Sheet1'!$E$1</c:f>
              <c:strCache>
                <c:ptCount val="1"/>
                <c:pt idx="0">
                  <c:v>Utility-scale wind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'[RE installed capacity data from Eskom weekly reports 20240123.xlsx]Sheet1'!$A$2:$A$31</c:f>
              <c:numCache>
                <c:formatCode>mmm\-yy</c:formatCode>
                <c:ptCount val="22"/>
                <c:pt idx="0">
                  <c:v>44743</c:v>
                </c:pt>
                <c:pt idx="1">
                  <c:v>44774</c:v>
                </c:pt>
                <c:pt idx="2">
                  <c:v>44805</c:v>
                </c:pt>
                <c:pt idx="3">
                  <c:v>44835</c:v>
                </c:pt>
                <c:pt idx="4">
                  <c:v>44866</c:v>
                </c:pt>
                <c:pt idx="5">
                  <c:v>44896</c:v>
                </c:pt>
                <c:pt idx="6">
                  <c:v>44927</c:v>
                </c:pt>
                <c:pt idx="7">
                  <c:v>44958</c:v>
                </c:pt>
                <c:pt idx="8">
                  <c:v>44986</c:v>
                </c:pt>
                <c:pt idx="9">
                  <c:v>45017</c:v>
                </c:pt>
                <c:pt idx="10">
                  <c:v>45047</c:v>
                </c:pt>
                <c:pt idx="11">
                  <c:v>45078</c:v>
                </c:pt>
                <c:pt idx="12">
                  <c:v>45108</c:v>
                </c:pt>
                <c:pt idx="13">
                  <c:v>45139</c:v>
                </c:pt>
                <c:pt idx="14">
                  <c:v>45170</c:v>
                </c:pt>
                <c:pt idx="15">
                  <c:v>45200</c:v>
                </c:pt>
                <c:pt idx="16">
                  <c:v>45231</c:v>
                </c:pt>
                <c:pt idx="17">
                  <c:v>45261</c:v>
                </c:pt>
                <c:pt idx="18">
                  <c:v>45292</c:v>
                </c:pt>
                <c:pt idx="19">
                  <c:v>45323</c:v>
                </c:pt>
                <c:pt idx="20">
                  <c:v>45352</c:v>
                </c:pt>
                <c:pt idx="21">
                  <c:v>45383</c:v>
                </c:pt>
              </c:numCache>
              <c:extLst/>
            </c:numRef>
          </c:cat>
          <c:val>
            <c:numRef>
              <c:f>'[RE installed capacity data from Eskom weekly reports 20240123.xlsx]Sheet1'!$E$2:$E$31</c:f>
              <c:numCache>
                <c:formatCode>_-* #\ ##0.0_-;\-* #\ ##0.0_-;_-* "-"??_-;_-@_-</c:formatCode>
                <c:ptCount val="22"/>
                <c:pt idx="0">
                  <c:v>3442.6</c:v>
                </c:pt>
                <c:pt idx="1">
                  <c:v>3442.6</c:v>
                </c:pt>
                <c:pt idx="2">
                  <c:v>3442.6</c:v>
                </c:pt>
                <c:pt idx="3">
                  <c:v>3442.6</c:v>
                </c:pt>
                <c:pt idx="4">
                  <c:v>3442.6</c:v>
                </c:pt>
                <c:pt idx="5">
                  <c:v>3442.6</c:v>
                </c:pt>
                <c:pt idx="6">
                  <c:v>3442.6</c:v>
                </c:pt>
                <c:pt idx="7">
                  <c:v>3442.6</c:v>
                </c:pt>
                <c:pt idx="8">
                  <c:v>3442.6</c:v>
                </c:pt>
                <c:pt idx="9">
                  <c:v>3442.6</c:v>
                </c:pt>
                <c:pt idx="10">
                  <c:v>3442.6</c:v>
                </c:pt>
                <c:pt idx="11">
                  <c:v>3442.6</c:v>
                </c:pt>
                <c:pt idx="12">
                  <c:v>3442.6</c:v>
                </c:pt>
                <c:pt idx="13">
                  <c:v>3442.6</c:v>
                </c:pt>
                <c:pt idx="14">
                  <c:v>3442.6</c:v>
                </c:pt>
                <c:pt idx="15">
                  <c:v>3442.6</c:v>
                </c:pt>
                <c:pt idx="16">
                  <c:v>3442.6</c:v>
                </c:pt>
                <c:pt idx="17">
                  <c:v>3442.6</c:v>
                </c:pt>
                <c:pt idx="18">
                  <c:v>3442.6</c:v>
                </c:pt>
                <c:pt idx="19">
                  <c:v>3442.6</c:v>
                </c:pt>
                <c:pt idx="20">
                  <c:v>3442.6</c:v>
                </c:pt>
                <c:pt idx="21">
                  <c:v>3442.6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C76-4C44-B34E-135E9A7019E0}"/>
            </c:ext>
          </c:extLst>
        </c:ser>
        <c:ser>
          <c:idx val="2"/>
          <c:order val="2"/>
          <c:tx>
            <c:strRef>
              <c:f>'[RE installed capacity data from Eskom weekly reports 20240123.xlsx]Sheet1'!$D$1</c:f>
              <c:strCache>
                <c:ptCount val="1"/>
                <c:pt idx="0">
                  <c:v>Utility-scale solar PV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'[RE installed capacity data from Eskom weekly reports 20240123.xlsx]Sheet1'!$A$2:$A$31</c:f>
              <c:numCache>
                <c:formatCode>mmm\-yy</c:formatCode>
                <c:ptCount val="22"/>
                <c:pt idx="0">
                  <c:v>44743</c:v>
                </c:pt>
                <c:pt idx="1">
                  <c:v>44774</c:v>
                </c:pt>
                <c:pt idx="2">
                  <c:v>44805</c:v>
                </c:pt>
                <c:pt idx="3">
                  <c:v>44835</c:v>
                </c:pt>
                <c:pt idx="4">
                  <c:v>44866</c:v>
                </c:pt>
                <c:pt idx="5">
                  <c:v>44896</c:v>
                </c:pt>
                <c:pt idx="6">
                  <c:v>44927</c:v>
                </c:pt>
                <c:pt idx="7">
                  <c:v>44958</c:v>
                </c:pt>
                <c:pt idx="8">
                  <c:v>44986</c:v>
                </c:pt>
                <c:pt idx="9">
                  <c:v>45017</c:v>
                </c:pt>
                <c:pt idx="10">
                  <c:v>45047</c:v>
                </c:pt>
                <c:pt idx="11">
                  <c:v>45078</c:v>
                </c:pt>
                <c:pt idx="12">
                  <c:v>45108</c:v>
                </c:pt>
                <c:pt idx="13">
                  <c:v>45139</c:v>
                </c:pt>
                <c:pt idx="14">
                  <c:v>45170</c:v>
                </c:pt>
                <c:pt idx="15">
                  <c:v>45200</c:v>
                </c:pt>
                <c:pt idx="16">
                  <c:v>45231</c:v>
                </c:pt>
                <c:pt idx="17">
                  <c:v>45261</c:v>
                </c:pt>
                <c:pt idx="18">
                  <c:v>45292</c:v>
                </c:pt>
                <c:pt idx="19">
                  <c:v>45323</c:v>
                </c:pt>
                <c:pt idx="20">
                  <c:v>45352</c:v>
                </c:pt>
                <c:pt idx="21">
                  <c:v>45383</c:v>
                </c:pt>
              </c:numCache>
              <c:extLst/>
            </c:numRef>
          </c:cat>
          <c:val>
            <c:numRef>
              <c:f>'[RE installed capacity data from Eskom weekly reports 20240123.xlsx]Sheet1'!$D$2:$D$31</c:f>
              <c:numCache>
                <c:formatCode>_-* #\ ##0.0_-;\-* #\ ##0.0_-;_-* "-"??_-;_-@_-</c:formatCode>
                <c:ptCount val="22"/>
                <c:pt idx="0">
                  <c:v>2201.0100000000002</c:v>
                </c:pt>
                <c:pt idx="1">
                  <c:v>2201.0100000000002</c:v>
                </c:pt>
                <c:pt idx="2">
                  <c:v>2201.0100000000002</c:v>
                </c:pt>
                <c:pt idx="3">
                  <c:v>2287.1</c:v>
                </c:pt>
                <c:pt idx="4">
                  <c:v>2287.1</c:v>
                </c:pt>
                <c:pt idx="5">
                  <c:v>2287.1</c:v>
                </c:pt>
                <c:pt idx="6">
                  <c:v>2287.1</c:v>
                </c:pt>
                <c:pt idx="7">
                  <c:v>2287.1</c:v>
                </c:pt>
                <c:pt idx="8">
                  <c:v>2287.1</c:v>
                </c:pt>
                <c:pt idx="9">
                  <c:v>2287.1</c:v>
                </c:pt>
                <c:pt idx="10">
                  <c:v>2287.1</c:v>
                </c:pt>
                <c:pt idx="11">
                  <c:v>2287.1</c:v>
                </c:pt>
                <c:pt idx="12">
                  <c:v>2287.1</c:v>
                </c:pt>
                <c:pt idx="13">
                  <c:v>2287.1</c:v>
                </c:pt>
                <c:pt idx="14">
                  <c:v>2287.1</c:v>
                </c:pt>
                <c:pt idx="15">
                  <c:v>2287.1</c:v>
                </c:pt>
                <c:pt idx="16">
                  <c:v>2287.1</c:v>
                </c:pt>
                <c:pt idx="17">
                  <c:v>2287.1</c:v>
                </c:pt>
                <c:pt idx="18">
                  <c:v>2287.1</c:v>
                </c:pt>
                <c:pt idx="19">
                  <c:v>2287.1</c:v>
                </c:pt>
                <c:pt idx="20">
                  <c:v>2287.1</c:v>
                </c:pt>
                <c:pt idx="21">
                  <c:v>2287.1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C76-4C44-B34E-135E9A7019E0}"/>
            </c:ext>
          </c:extLst>
        </c:ser>
        <c:ser>
          <c:idx val="4"/>
          <c:order val="3"/>
          <c:tx>
            <c:strRef>
              <c:f>'[RE installed capacity data from Eskom weekly reports 20240123.xlsx]Sheet1'!$F$1</c:f>
              <c:strCache>
                <c:ptCount val="1"/>
                <c:pt idx="0">
                  <c:v>Other utility-scale capacity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'[RE installed capacity data from Eskom weekly reports 20240123.xlsx]Sheet1'!$A$2:$A$31</c:f>
              <c:numCache>
                <c:formatCode>mmm\-yy</c:formatCode>
                <c:ptCount val="22"/>
                <c:pt idx="0">
                  <c:v>44743</c:v>
                </c:pt>
                <c:pt idx="1">
                  <c:v>44774</c:v>
                </c:pt>
                <c:pt idx="2">
                  <c:v>44805</c:v>
                </c:pt>
                <c:pt idx="3">
                  <c:v>44835</c:v>
                </c:pt>
                <c:pt idx="4">
                  <c:v>44866</c:v>
                </c:pt>
                <c:pt idx="5">
                  <c:v>44896</c:v>
                </c:pt>
                <c:pt idx="6">
                  <c:v>44927</c:v>
                </c:pt>
                <c:pt idx="7">
                  <c:v>44958</c:v>
                </c:pt>
                <c:pt idx="8">
                  <c:v>44986</c:v>
                </c:pt>
                <c:pt idx="9">
                  <c:v>45017</c:v>
                </c:pt>
                <c:pt idx="10">
                  <c:v>45047</c:v>
                </c:pt>
                <c:pt idx="11">
                  <c:v>45078</c:v>
                </c:pt>
                <c:pt idx="12">
                  <c:v>45108</c:v>
                </c:pt>
                <c:pt idx="13">
                  <c:v>45139</c:v>
                </c:pt>
                <c:pt idx="14">
                  <c:v>45170</c:v>
                </c:pt>
                <c:pt idx="15">
                  <c:v>45200</c:v>
                </c:pt>
                <c:pt idx="16">
                  <c:v>45231</c:v>
                </c:pt>
                <c:pt idx="17">
                  <c:v>45261</c:v>
                </c:pt>
                <c:pt idx="18">
                  <c:v>45292</c:v>
                </c:pt>
                <c:pt idx="19">
                  <c:v>45323</c:v>
                </c:pt>
                <c:pt idx="20">
                  <c:v>45352</c:v>
                </c:pt>
                <c:pt idx="21">
                  <c:v>45383</c:v>
                </c:pt>
              </c:numCache>
              <c:extLst/>
            </c:numRef>
          </c:cat>
          <c:val>
            <c:numRef>
              <c:f>'[RE installed capacity data from Eskom weekly reports 20240123.xlsx]Sheet1'!$F$2:$F$31</c:f>
              <c:numCache>
                <c:formatCode>_-* #\ ##0.0_-;\-* #\ ##0.0_-;_-* "-"??_-;_-@_-</c:formatCode>
                <c:ptCount val="22"/>
                <c:pt idx="0">
                  <c:v>61.589999999999236</c:v>
                </c:pt>
                <c:pt idx="1">
                  <c:v>61.589999999999236</c:v>
                </c:pt>
                <c:pt idx="2">
                  <c:v>61.589999999999236</c:v>
                </c:pt>
                <c:pt idx="3">
                  <c:v>50.5</c:v>
                </c:pt>
                <c:pt idx="4">
                  <c:v>50.5</c:v>
                </c:pt>
                <c:pt idx="5">
                  <c:v>50.5</c:v>
                </c:pt>
                <c:pt idx="6">
                  <c:v>50.5</c:v>
                </c:pt>
                <c:pt idx="7">
                  <c:v>50.5</c:v>
                </c:pt>
                <c:pt idx="8">
                  <c:v>50.5</c:v>
                </c:pt>
                <c:pt idx="9">
                  <c:v>50.5</c:v>
                </c:pt>
                <c:pt idx="10">
                  <c:v>50.5</c:v>
                </c:pt>
                <c:pt idx="11">
                  <c:v>50.5</c:v>
                </c:pt>
                <c:pt idx="12">
                  <c:v>50.5</c:v>
                </c:pt>
                <c:pt idx="13">
                  <c:v>50.5</c:v>
                </c:pt>
                <c:pt idx="14">
                  <c:v>50.5</c:v>
                </c:pt>
                <c:pt idx="15">
                  <c:v>50.5</c:v>
                </c:pt>
                <c:pt idx="16">
                  <c:v>50.5</c:v>
                </c:pt>
                <c:pt idx="17">
                  <c:v>50.5</c:v>
                </c:pt>
                <c:pt idx="18">
                  <c:v>50.5</c:v>
                </c:pt>
                <c:pt idx="19">
                  <c:v>50.5</c:v>
                </c:pt>
                <c:pt idx="20">
                  <c:v>200.5</c:v>
                </c:pt>
                <c:pt idx="21">
                  <c:v>200.5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C76-4C44-B34E-135E9A7019E0}"/>
            </c:ext>
          </c:extLst>
        </c:ser>
        <c:ser>
          <c:idx val="0"/>
          <c:order val="4"/>
          <c:tx>
            <c:strRef>
              <c:f>'[RE installed capacity data from Eskom weekly reports 20240123.xlsx]Sheet1'!$B$1</c:f>
              <c:strCache>
                <c:ptCount val="1"/>
                <c:pt idx="0">
                  <c:v>Private solar PV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'[RE installed capacity data from Eskom weekly reports 20240123.xlsx]Sheet1'!$A$2:$A$31</c:f>
              <c:numCache>
                <c:formatCode>mmm\-yy</c:formatCode>
                <c:ptCount val="22"/>
                <c:pt idx="0">
                  <c:v>44743</c:v>
                </c:pt>
                <c:pt idx="1">
                  <c:v>44774</c:v>
                </c:pt>
                <c:pt idx="2">
                  <c:v>44805</c:v>
                </c:pt>
                <c:pt idx="3">
                  <c:v>44835</c:v>
                </c:pt>
                <c:pt idx="4">
                  <c:v>44866</c:v>
                </c:pt>
                <c:pt idx="5">
                  <c:v>44896</c:v>
                </c:pt>
                <c:pt idx="6">
                  <c:v>44927</c:v>
                </c:pt>
                <c:pt idx="7">
                  <c:v>44958</c:v>
                </c:pt>
                <c:pt idx="8">
                  <c:v>44986</c:v>
                </c:pt>
                <c:pt idx="9">
                  <c:v>45017</c:v>
                </c:pt>
                <c:pt idx="10">
                  <c:v>45047</c:v>
                </c:pt>
                <c:pt idx="11">
                  <c:v>45078</c:v>
                </c:pt>
                <c:pt idx="12">
                  <c:v>45108</c:v>
                </c:pt>
                <c:pt idx="13">
                  <c:v>45139</c:v>
                </c:pt>
                <c:pt idx="14">
                  <c:v>45170</c:v>
                </c:pt>
                <c:pt idx="15">
                  <c:v>45200</c:v>
                </c:pt>
                <c:pt idx="16">
                  <c:v>45231</c:v>
                </c:pt>
                <c:pt idx="17">
                  <c:v>45261</c:v>
                </c:pt>
                <c:pt idx="18">
                  <c:v>45292</c:v>
                </c:pt>
                <c:pt idx="19">
                  <c:v>45323</c:v>
                </c:pt>
                <c:pt idx="20">
                  <c:v>45352</c:v>
                </c:pt>
                <c:pt idx="21">
                  <c:v>45383</c:v>
                </c:pt>
              </c:numCache>
              <c:extLst/>
            </c:numRef>
          </c:cat>
          <c:val>
            <c:numRef>
              <c:f>'[RE installed capacity data from Eskom weekly reports 20240123.xlsx]Sheet1'!$B$2:$B$31</c:f>
              <c:numCache>
                <c:formatCode>_-* #\ ##0.0_-;\-* #\ ##0.0_-;_-* "-"??_-;_-@_-</c:formatCode>
                <c:ptCount val="22"/>
                <c:pt idx="0">
                  <c:v>2264.5</c:v>
                </c:pt>
                <c:pt idx="1">
                  <c:v>2333.6</c:v>
                </c:pt>
                <c:pt idx="2">
                  <c:v>2333.6</c:v>
                </c:pt>
                <c:pt idx="3">
                  <c:v>2338.1</c:v>
                </c:pt>
                <c:pt idx="4">
                  <c:v>2421.9</c:v>
                </c:pt>
                <c:pt idx="5">
                  <c:v>2586.4</c:v>
                </c:pt>
                <c:pt idx="6">
                  <c:v>3077.1</c:v>
                </c:pt>
                <c:pt idx="7">
                  <c:v>3138.8</c:v>
                </c:pt>
                <c:pt idx="8">
                  <c:v>3242.8</c:v>
                </c:pt>
                <c:pt idx="9">
                  <c:v>3368</c:v>
                </c:pt>
                <c:pt idx="10">
                  <c:v>4036.8</c:v>
                </c:pt>
                <c:pt idx="11">
                  <c:v>4411.5</c:v>
                </c:pt>
                <c:pt idx="12">
                  <c:v>4740.3999999999996</c:v>
                </c:pt>
                <c:pt idx="13">
                  <c:v>4812.8</c:v>
                </c:pt>
                <c:pt idx="14">
                  <c:v>4883</c:v>
                </c:pt>
                <c:pt idx="15">
                  <c:v>5005</c:v>
                </c:pt>
                <c:pt idx="16">
                  <c:v>5039.6000000000004</c:v>
                </c:pt>
                <c:pt idx="17">
                  <c:v>5203.7</c:v>
                </c:pt>
                <c:pt idx="18">
                  <c:v>5412.3</c:v>
                </c:pt>
                <c:pt idx="19">
                  <c:v>5439.9</c:v>
                </c:pt>
                <c:pt idx="20">
                  <c:v>5439.9</c:v>
                </c:pt>
                <c:pt idx="21">
                  <c:v>5490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C76-4C44-B34E-135E9A701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058510096"/>
        <c:axId val="839291392"/>
      </c:barChart>
      <c:dateAx>
        <c:axId val="10585100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291392"/>
        <c:crosses val="autoZero"/>
        <c:auto val="1"/>
        <c:lblOffset val="100"/>
        <c:baseTimeUnit val="months"/>
      </c:dateAx>
      <c:valAx>
        <c:axId val="839291392"/>
        <c:scaling>
          <c:orientation val="minMax"/>
          <c:max val="1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8510096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'[NERSA Data for RE projects as of 20240402.xlsx]Size'!$C$1</c:f>
              <c:strCache>
                <c:ptCount val="1"/>
                <c:pt idx="0">
                  <c:v>&lt;1</c:v>
                </c:pt>
              </c:strCache>
            </c:strRef>
          </c:tx>
          <c:spPr>
            <a:solidFill>
              <a:schemeClr val="accent1">
                <a:shade val="5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'[NERSA Data for RE projects as of 20240402.xlsx]Size'!$A$2:$B$29</c:f>
              <c:multiLvlStrCache>
                <c:ptCount val="17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</c:lvl>
              </c:multiLvlStrCache>
              <c:extLst/>
            </c:multiLvlStrRef>
          </c:cat>
          <c:val>
            <c:numRef>
              <c:f>'[NERSA Data for RE projects as of 20240402.xlsx]Size'!$C$2:$C$29</c:f>
              <c:numCache>
                <c:formatCode>_-* #\ ##0.0_-;\-* #\ ##0.0_-;_-* "-"??_-;_-@_-</c:formatCode>
                <c:ptCount val="17"/>
                <c:pt idx="0">
                  <c:v>8.4483999999999995</c:v>
                </c:pt>
                <c:pt idx="1">
                  <c:v>7.1182999999999996</c:v>
                </c:pt>
                <c:pt idx="2">
                  <c:v>10.488999999999999</c:v>
                </c:pt>
                <c:pt idx="3">
                  <c:v>17.919999999999995</c:v>
                </c:pt>
                <c:pt idx="4">
                  <c:v>8.1518000000000015</c:v>
                </c:pt>
                <c:pt idx="5">
                  <c:v>28.930499999999995</c:v>
                </c:pt>
                <c:pt idx="6">
                  <c:v>36.456700000000005</c:v>
                </c:pt>
                <c:pt idx="7">
                  <c:v>22.702599999999993</c:v>
                </c:pt>
                <c:pt idx="8">
                  <c:v>15.690100000000001</c:v>
                </c:pt>
                <c:pt idx="9">
                  <c:v>22.959599999999995</c:v>
                </c:pt>
                <c:pt idx="10">
                  <c:v>38.425999999999988</c:v>
                </c:pt>
                <c:pt idx="11">
                  <c:v>41.604899999999965</c:v>
                </c:pt>
                <c:pt idx="12">
                  <c:v>22.693100000000012</c:v>
                </c:pt>
                <c:pt idx="13">
                  <c:v>26.440499999999982</c:v>
                </c:pt>
                <c:pt idx="14">
                  <c:v>25.357499999999991</c:v>
                </c:pt>
                <c:pt idx="15">
                  <c:v>36.302599999999991</c:v>
                </c:pt>
                <c:pt idx="16">
                  <c:v>28.184999999999995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AAB-459C-AEBF-5A1373A8F415}"/>
            </c:ext>
          </c:extLst>
        </c:ser>
        <c:ser>
          <c:idx val="2"/>
          <c:order val="1"/>
          <c:tx>
            <c:strRef>
              <c:f>'[NERSA Data for RE projects as of 20240402.xlsx]Size'!$D$1</c:f>
              <c:strCache>
                <c:ptCount val="1"/>
                <c:pt idx="0">
                  <c:v>1-10</c:v>
                </c:pt>
              </c:strCache>
            </c:strRef>
          </c:tx>
          <c:spPr>
            <a:solidFill>
              <a:schemeClr val="accent1">
                <a:shade val="9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'[NERSA Data for RE projects as of 20240402.xlsx]Size'!$A$2:$B$29</c:f>
              <c:multiLvlStrCache>
                <c:ptCount val="17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</c:lvl>
              </c:multiLvlStrCache>
              <c:extLst/>
            </c:multiLvlStrRef>
          </c:cat>
          <c:val>
            <c:numRef>
              <c:f>'[NERSA Data for RE projects as of 20240402.xlsx]Size'!$D$2:$D$29</c:f>
              <c:numCache>
                <c:formatCode>_-* #\ ##0.0_-;\-* #\ ##0.0_-;_-* "-"??_-;_-@_-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6</c:v>
                </c:pt>
                <c:pt idx="4">
                  <c:v>4</c:v>
                </c:pt>
                <c:pt idx="5">
                  <c:v>3</c:v>
                </c:pt>
                <c:pt idx="6">
                  <c:v>5.6</c:v>
                </c:pt>
                <c:pt idx="8">
                  <c:v>16.5</c:v>
                </c:pt>
                <c:pt idx="9">
                  <c:v>21.344999999999999</c:v>
                </c:pt>
                <c:pt idx="10">
                  <c:v>107.5</c:v>
                </c:pt>
                <c:pt idx="11">
                  <c:v>89</c:v>
                </c:pt>
                <c:pt idx="12">
                  <c:v>174.7</c:v>
                </c:pt>
                <c:pt idx="13">
                  <c:v>59</c:v>
                </c:pt>
                <c:pt idx="14">
                  <c:v>296.2</c:v>
                </c:pt>
                <c:pt idx="15">
                  <c:v>15</c:v>
                </c:pt>
                <c:pt idx="16">
                  <c:v>155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BAAB-459C-AEBF-5A1373A8F415}"/>
            </c:ext>
          </c:extLst>
        </c:ser>
        <c:ser>
          <c:idx val="1"/>
          <c:order val="2"/>
          <c:tx>
            <c:strRef>
              <c:f>'[NERSA Data for RE projects as of 20240402.xlsx]Size'!$E$1</c:f>
              <c:strCache>
                <c:ptCount val="1"/>
                <c:pt idx="0">
                  <c:v>10-50</c:v>
                </c:pt>
              </c:strCache>
            </c:strRef>
          </c:tx>
          <c:spPr>
            <a:solidFill>
              <a:schemeClr val="accent1">
                <a:shade val="7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'[NERSA Data for RE projects as of 20240402.xlsx]Size'!$A$2:$B$29</c:f>
              <c:multiLvlStrCache>
                <c:ptCount val="17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</c:lvl>
              </c:multiLvlStrCache>
              <c:extLst/>
            </c:multiLvlStrRef>
          </c:cat>
          <c:val>
            <c:numRef>
              <c:f>'[NERSA Data for RE projects as of 20240402.xlsx]Size'!$E$2:$E$29</c:f>
              <c:numCache>
                <c:formatCode>General</c:formatCode>
                <c:ptCount val="17"/>
                <c:pt idx="7" formatCode="_-* #\ ##0.0_-;\-* #\ ##0.0_-;_-* &quot;-&quot;??_-;_-@_-">
                  <c:v>25.914000000000001</c:v>
                </c:pt>
                <c:pt idx="9" formatCode="_-* #\ ##0.0_-;\-* #\ ##0.0_-;_-* &quot;-&quot;??_-;_-@_-">
                  <c:v>50</c:v>
                </c:pt>
                <c:pt idx="10" formatCode="_-* #\ ##0.0_-;\-* #\ ##0.0_-;_-* &quot;-&quot;??_-;_-@_-">
                  <c:v>30.000000000000004</c:v>
                </c:pt>
                <c:pt idx="11" formatCode="_-* #\ ##0.0_-;\-* #\ ##0.0_-;_-* &quot;-&quot;??_-;_-@_-">
                  <c:v>55.197200000000002</c:v>
                </c:pt>
                <c:pt idx="12" formatCode="_-* #\ ##0.0_-;\-* #\ ##0.0_-;_-* &quot;-&quot;??_-;_-@_-">
                  <c:v>19.086000000000002</c:v>
                </c:pt>
                <c:pt idx="13" formatCode="_-* #\ ##0.0_-;\-* #\ ##0.0_-;_-* &quot;-&quot;??_-;_-@_-">
                  <c:v>24.649000000000004</c:v>
                </c:pt>
                <c:pt idx="14" formatCode="_-* #\ ##0.0_-;\-* #\ ##0.0_-;_-* &quot;-&quot;??_-;_-@_-">
                  <c:v>12.315</c:v>
                </c:pt>
                <c:pt idx="15" formatCode="_-* #\ ##0.0_-;\-* #\ ##0.0_-;_-* &quot;-&quot;??_-;_-@_-">
                  <c:v>33.475999999999999</c:v>
                </c:pt>
                <c:pt idx="16" formatCode="_-* #\ ##0.0_-;\-* #\ ##0.0_-;_-* &quot;-&quot;??_-;_-@_-">
                  <c:v>18.013999999999999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BAAB-459C-AEBF-5A1373A8F415}"/>
            </c:ext>
          </c:extLst>
        </c:ser>
        <c:ser>
          <c:idx val="3"/>
          <c:order val="3"/>
          <c:tx>
            <c:strRef>
              <c:f>'[NERSA Data for RE projects as of 20240402.xlsx]Size'!$F$1</c:f>
              <c:strCache>
                <c:ptCount val="1"/>
                <c:pt idx="0">
                  <c:v>50-100</c:v>
                </c:pt>
              </c:strCache>
            </c:strRef>
          </c:tx>
          <c:spPr>
            <a:solidFill>
              <a:schemeClr val="accent1">
                <a:tint val="90000"/>
              </a:schemeClr>
            </a:solidFill>
            <a:ln>
              <a:solidFill>
                <a:schemeClr val="accent1">
                  <a:alpha val="95000"/>
                </a:schemeClr>
              </a:solidFill>
            </a:ln>
            <a:effectLst/>
          </c:spPr>
          <c:invertIfNegative val="0"/>
          <c:cat>
            <c:multiLvlStrRef>
              <c:f>'[NERSA Data for RE projects as of 20240402.xlsx]Size'!$A$2:$B$29</c:f>
              <c:multiLvlStrCache>
                <c:ptCount val="17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</c:lvl>
              </c:multiLvlStrCache>
              <c:extLst/>
            </c:multiLvlStrRef>
          </c:cat>
          <c:val>
            <c:numRef>
              <c:f>'[NERSA Data for RE projects as of 20240402.xlsx]Size'!$F$2:$F$29</c:f>
              <c:numCache>
                <c:formatCode>General</c:formatCode>
                <c:ptCount val="17"/>
                <c:pt idx="9" formatCode="_-* #\ ##0.0_-;\-* #\ ##0.0_-;_-* &quot;-&quot;??_-;_-@_-">
                  <c:v>352</c:v>
                </c:pt>
                <c:pt idx="10" formatCode="_-* #\ ##0.0_-;\-* #\ ##0.0_-;_-* &quot;-&quot;??_-;_-@_-">
                  <c:v>573.5</c:v>
                </c:pt>
                <c:pt idx="11" formatCode="_-* #\ ##0.0_-;\-* #\ ##0.0_-;_-* &quot;-&quot;??_-;_-@_-">
                  <c:v>250</c:v>
                </c:pt>
                <c:pt idx="12" formatCode="_-* #\ ##0.0_-;\-* #\ ##0.0_-;_-* &quot;-&quot;??_-;_-@_-">
                  <c:v>230</c:v>
                </c:pt>
                <c:pt idx="13" formatCode="_-* #\ ##0.0_-;\-* #\ ##0.0_-;_-* &quot;-&quot;??_-;_-@_-">
                  <c:v>300</c:v>
                </c:pt>
                <c:pt idx="14" formatCode="_-* #\ ##0.0_-;\-* #\ ##0.0_-;_-* &quot;-&quot;??_-;_-@_-">
                  <c:v>312</c:v>
                </c:pt>
                <c:pt idx="15" formatCode="_-* #\ ##0.0_-;\-* #\ ##0.0_-;_-* &quot;-&quot;??_-;_-@_-">
                  <c:v>150</c:v>
                </c:pt>
                <c:pt idx="16" formatCode="_-* #\ ##0.0_-;\-* #\ ##0.0_-;_-* &quot;-&quot;??_-;_-@_-">
                  <c:v>265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BAAB-459C-AEBF-5A1373A8F415}"/>
            </c:ext>
          </c:extLst>
        </c:ser>
        <c:ser>
          <c:idx val="5"/>
          <c:order val="4"/>
          <c:tx>
            <c:strRef>
              <c:f>'[NERSA Data for RE projects as of 20240402.xlsx]Size'!$G$1</c:f>
              <c:strCache>
                <c:ptCount val="1"/>
                <c:pt idx="0">
                  <c:v>&gt;100</c:v>
                </c:pt>
              </c:strCache>
            </c:strRef>
          </c:tx>
          <c:spPr>
            <a:solidFill>
              <a:schemeClr val="accent1">
                <a:tint val="50000"/>
              </a:schemeClr>
            </a:solidFill>
            <a:ln w="25400">
              <a:noFill/>
            </a:ln>
            <a:effectLst/>
          </c:spPr>
          <c:invertIfNegative val="0"/>
          <c:cat>
            <c:multiLvlStrRef>
              <c:f>'[NERSA Data for RE projects as of 20240402.xlsx]Size'!$A$2:$B$29</c:f>
              <c:multiLvlStrCache>
                <c:ptCount val="17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</c:lvl>
              </c:multiLvlStrCache>
              <c:extLst/>
            </c:multiLvlStrRef>
          </c:cat>
          <c:val>
            <c:numRef>
              <c:f>'[NERSA Data for RE projects as of 20240402.xlsx]Size'!$G$2:$G$29</c:f>
              <c:numCache>
                <c:formatCode>General</c:formatCode>
                <c:ptCount val="17"/>
                <c:pt idx="12" formatCode="_-* #\ ##0.0_-;\-* #\ ##0.0_-;_-* &quot;-&quot;??_-;_-@_-">
                  <c:v>2020.4999999999998</c:v>
                </c:pt>
                <c:pt idx="13" formatCode="_-* #\ ##0.0_-;\-* #\ ##0.0_-;_-* &quot;-&quot;??_-;_-@_-">
                  <c:v>140</c:v>
                </c:pt>
                <c:pt idx="14" formatCode="_-* #\ ##0.0_-;\-* #\ ##0.0_-;_-* &quot;-&quot;??_-;_-@_-">
                  <c:v>262.10000000000002</c:v>
                </c:pt>
                <c:pt idx="15" formatCode="_-* #\ ##0.0_-;\-* #\ ##0.0_-;_-* &quot;-&quot;??_-;_-@_-">
                  <c:v>370</c:v>
                </c:pt>
                <c:pt idx="16" formatCode="_-* #\ ##0.0_-;\-* #\ ##0.0_-;_-* &quot;-&quot;??_-;_-@_-">
                  <c:v>140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BAAB-459C-AEBF-5A1373A8F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4313903"/>
        <c:axId val="1424316399"/>
      </c:barChart>
      <c:lineChart>
        <c:grouping val="standard"/>
        <c:varyColors val="0"/>
        <c:ser>
          <c:idx val="4"/>
          <c:order val="5"/>
          <c:tx>
            <c:strRef>
              <c:f>'[NERSA Data for RE projects as of 20240402.xlsx]Size'!$H$1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>
                  <a:tint val="54000"/>
                </a:schemeClr>
              </a:solidFill>
              <a:round/>
            </a:ln>
            <a:effectLst/>
          </c:spPr>
          <c:marker>
            <c:symbol val="circle"/>
            <c:size val="16"/>
            <c:spPr>
              <a:solidFill>
                <a:schemeClr val="accent1">
                  <a:tint val="54000"/>
                </a:schemeClr>
              </a:solidFill>
              <a:ln w="9525">
                <a:solidFill>
                  <a:schemeClr val="accent1">
                    <a:tint val="54000"/>
                  </a:schemeClr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'[NERSA Data for RE projects as of 20240402.xlsx]Size'!$A$2:$B$25</c:f>
              <c:multiLvlStrCache>
                <c:ptCount val="16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</c:lvl>
              </c:multiLvlStrCache>
              <c:extLst/>
            </c:multiLvlStrRef>
          </c:cat>
          <c:val>
            <c:numRef>
              <c:f>'[NERSA Data for RE projects as of 20240402.xlsx]Size'!$H$2:$H$29</c:f>
              <c:numCache>
                <c:formatCode>_-* #\ ##0.0_-;\-* #\ ##0.0_-;_-* "-"??_-;_-@_-</c:formatCode>
                <c:ptCount val="17"/>
                <c:pt idx="0">
                  <c:v>9.4483999999999995</c:v>
                </c:pt>
                <c:pt idx="1">
                  <c:v>8.1182999999999996</c:v>
                </c:pt>
                <c:pt idx="2">
                  <c:v>11.488999999999999</c:v>
                </c:pt>
                <c:pt idx="3">
                  <c:v>23.919999999999995</c:v>
                </c:pt>
                <c:pt idx="4">
                  <c:v>12.151800000000001</c:v>
                </c:pt>
                <c:pt idx="5">
                  <c:v>31.930499999999995</c:v>
                </c:pt>
                <c:pt idx="6">
                  <c:v>42.056700000000006</c:v>
                </c:pt>
                <c:pt idx="7">
                  <c:v>48.616599999999991</c:v>
                </c:pt>
                <c:pt idx="8">
                  <c:v>32.190100000000001</c:v>
                </c:pt>
                <c:pt idx="9">
                  <c:v>446.30459999999999</c:v>
                </c:pt>
                <c:pt idx="10">
                  <c:v>749.42599999999993</c:v>
                </c:pt>
                <c:pt idx="11">
                  <c:v>435.8021</c:v>
                </c:pt>
                <c:pt idx="12">
                  <c:v>2466.9790999999996</c:v>
                </c:pt>
                <c:pt idx="13">
                  <c:v>550.08950000000004</c:v>
                </c:pt>
                <c:pt idx="14">
                  <c:v>907.97249999999997</c:v>
                </c:pt>
                <c:pt idx="15">
                  <c:v>604.77859999999998</c:v>
                </c:pt>
                <c:pt idx="16">
                  <c:v>606.19900000000007</c:v>
                </c:pt>
              </c:numCache>
              <c:extLst/>
            </c:numRef>
          </c:val>
          <c:smooth val="1"/>
          <c:extLst>
            <c:ext xmlns:c16="http://schemas.microsoft.com/office/drawing/2014/chart" uri="{C3380CC4-5D6E-409C-BE32-E72D297353CC}">
              <c16:uniqueId val="{00000005-BAAB-459C-AEBF-5A1373A8F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4313903"/>
        <c:axId val="1424316399"/>
      </c:lineChart>
      <c:catAx>
        <c:axId val="1424313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4316399"/>
        <c:crosses val="autoZero"/>
        <c:auto val="1"/>
        <c:lblAlgn val="ctr"/>
        <c:lblOffset val="100"/>
        <c:noMultiLvlLbl val="0"/>
      </c:catAx>
      <c:valAx>
        <c:axId val="142431639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/>
                  <a:t>MW Generation Capacity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4313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'[SA imports of panels, LIBs and inverters downloaded from TradeMap in Feb 2024.xlsx]Data'!$A$3</c:f>
              <c:strCache>
                <c:ptCount val="1"/>
                <c:pt idx="0">
                  <c:v>Inverters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'[SA imports of panels, LIBs and inverters downloaded from TradeMap in Feb 2024.xlsx]Data'!$B$1:$CC$2</c:f>
              <c:multiLvlStrCache>
                <c:ptCount val="49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  <c:pt idx="48">
                    <c:v>2024</c:v>
                  </c:pt>
                </c:lvl>
              </c:multiLvlStrCache>
              <c:extLst/>
            </c:multiLvlStrRef>
          </c:cat>
          <c:val>
            <c:numRef>
              <c:f>'[SA imports of panels, LIBs and inverters downloaded from TradeMap in Feb 2024.xlsx]Data'!$B$3:$CC$3</c:f>
              <c:numCache>
                <c:formatCode>_-* #\ ##0_-;\-* #\ ##0_-;_-* "-"??_-;_-@_-</c:formatCode>
                <c:ptCount val="49"/>
                <c:pt idx="0">
                  <c:v>51246</c:v>
                </c:pt>
                <c:pt idx="1">
                  <c:v>55433</c:v>
                </c:pt>
                <c:pt idx="2">
                  <c:v>60944</c:v>
                </c:pt>
                <c:pt idx="3">
                  <c:v>64715</c:v>
                </c:pt>
                <c:pt idx="4">
                  <c:v>62264</c:v>
                </c:pt>
                <c:pt idx="5">
                  <c:v>83627</c:v>
                </c:pt>
                <c:pt idx="6">
                  <c:v>107834</c:v>
                </c:pt>
                <c:pt idx="7">
                  <c:v>86276</c:v>
                </c:pt>
                <c:pt idx="8">
                  <c:v>77063</c:v>
                </c:pt>
                <c:pt idx="9">
                  <c:v>65682</c:v>
                </c:pt>
                <c:pt idx="10">
                  <c:v>94238</c:v>
                </c:pt>
                <c:pt idx="11">
                  <c:v>62287</c:v>
                </c:pt>
                <c:pt idx="12">
                  <c:v>67200</c:v>
                </c:pt>
                <c:pt idx="13">
                  <c:v>89238</c:v>
                </c:pt>
                <c:pt idx="14">
                  <c:v>94904</c:v>
                </c:pt>
                <c:pt idx="15">
                  <c:v>106295</c:v>
                </c:pt>
                <c:pt idx="16">
                  <c:v>72177</c:v>
                </c:pt>
                <c:pt idx="17">
                  <c:v>62168</c:v>
                </c:pt>
                <c:pt idx="18">
                  <c:v>59703</c:v>
                </c:pt>
                <c:pt idx="19">
                  <c:v>53759</c:v>
                </c:pt>
                <c:pt idx="20">
                  <c:v>76661</c:v>
                </c:pt>
                <c:pt idx="21">
                  <c:v>87695</c:v>
                </c:pt>
                <c:pt idx="22">
                  <c:v>75845</c:v>
                </c:pt>
                <c:pt idx="23">
                  <c:v>70017</c:v>
                </c:pt>
                <c:pt idx="24">
                  <c:v>100335</c:v>
                </c:pt>
                <c:pt idx="25">
                  <c:v>56085</c:v>
                </c:pt>
                <c:pt idx="26">
                  <c:v>82871</c:v>
                </c:pt>
                <c:pt idx="27">
                  <c:v>63766</c:v>
                </c:pt>
                <c:pt idx="28">
                  <c:v>84748</c:v>
                </c:pt>
                <c:pt idx="29">
                  <c:v>96432</c:v>
                </c:pt>
                <c:pt idx="30">
                  <c:v>92122</c:v>
                </c:pt>
                <c:pt idx="31">
                  <c:v>69984</c:v>
                </c:pt>
                <c:pt idx="32">
                  <c:v>61198</c:v>
                </c:pt>
                <c:pt idx="33">
                  <c:v>78317</c:v>
                </c:pt>
                <c:pt idx="34">
                  <c:v>72066</c:v>
                </c:pt>
                <c:pt idx="35">
                  <c:v>79369</c:v>
                </c:pt>
                <c:pt idx="36">
                  <c:v>65705</c:v>
                </c:pt>
                <c:pt idx="37">
                  <c:v>85153</c:v>
                </c:pt>
                <c:pt idx="38">
                  <c:v>99526</c:v>
                </c:pt>
                <c:pt idx="39">
                  <c:v>101893</c:v>
                </c:pt>
                <c:pt idx="40">
                  <c:v>119307</c:v>
                </c:pt>
                <c:pt idx="41">
                  <c:v>116936</c:v>
                </c:pt>
                <c:pt idx="42">
                  <c:v>173915</c:v>
                </c:pt>
                <c:pt idx="43">
                  <c:v>232003</c:v>
                </c:pt>
                <c:pt idx="44">
                  <c:v>262586</c:v>
                </c:pt>
                <c:pt idx="45">
                  <c:v>464459</c:v>
                </c:pt>
                <c:pt idx="46">
                  <c:v>222405</c:v>
                </c:pt>
                <c:pt idx="47">
                  <c:v>128412</c:v>
                </c:pt>
                <c:pt idx="48">
                  <c:v>173590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FA6-4C1A-B00C-BAA74736A686}"/>
            </c:ext>
          </c:extLst>
        </c:ser>
        <c:ser>
          <c:idx val="4"/>
          <c:order val="3"/>
          <c:tx>
            <c:strRef>
              <c:f>'[SA imports of panels, LIBs and inverters downloaded from TradeMap in Feb 2024.xlsx]Data'!$A$7</c:f>
              <c:strCache>
                <c:ptCount val="1"/>
                <c:pt idx="0">
                  <c:v>Solar cells &amp; panels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'[SA imports of panels, LIBs and inverters downloaded from TradeMap in Feb 2024.xlsx]Data'!$B$1:$CC$2</c:f>
              <c:multiLvlStrCache>
                <c:ptCount val="49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  <c:pt idx="48">
                    <c:v>2024</c:v>
                  </c:pt>
                </c:lvl>
              </c:multiLvlStrCache>
              <c:extLst/>
            </c:multiLvlStrRef>
          </c:cat>
          <c:val>
            <c:numRef>
              <c:f>'[SA imports of panels, LIBs and inverters downloaded from TradeMap in Feb 2024.xlsx]Data'!$B$7:$CC$7</c:f>
              <c:numCache>
                <c:formatCode>_-* #\ ##0_-;\-* #\ ##0_-;_-* "-"??_-;_-@_-</c:formatCode>
                <c:ptCount val="49"/>
                <c:pt idx="0">
                  <c:v>5776</c:v>
                </c:pt>
                <c:pt idx="1">
                  <c:v>5238</c:v>
                </c:pt>
                <c:pt idx="2">
                  <c:v>7628</c:v>
                </c:pt>
                <c:pt idx="3">
                  <c:v>5174</c:v>
                </c:pt>
                <c:pt idx="4">
                  <c:v>81693</c:v>
                </c:pt>
                <c:pt idx="5">
                  <c:v>113233</c:v>
                </c:pt>
                <c:pt idx="6">
                  <c:v>166943</c:v>
                </c:pt>
                <c:pt idx="7">
                  <c:v>114947</c:v>
                </c:pt>
                <c:pt idx="8">
                  <c:v>116394</c:v>
                </c:pt>
                <c:pt idx="9">
                  <c:v>92118</c:v>
                </c:pt>
                <c:pt idx="10">
                  <c:v>58975</c:v>
                </c:pt>
                <c:pt idx="11">
                  <c:v>20790</c:v>
                </c:pt>
                <c:pt idx="12">
                  <c:v>16901</c:v>
                </c:pt>
                <c:pt idx="13">
                  <c:v>35796</c:v>
                </c:pt>
                <c:pt idx="14">
                  <c:v>53282</c:v>
                </c:pt>
                <c:pt idx="15">
                  <c:v>81321</c:v>
                </c:pt>
                <c:pt idx="16">
                  <c:v>55800</c:v>
                </c:pt>
                <c:pt idx="17">
                  <c:v>31485</c:v>
                </c:pt>
                <c:pt idx="18">
                  <c:v>28523</c:v>
                </c:pt>
                <c:pt idx="19">
                  <c:v>22286</c:v>
                </c:pt>
                <c:pt idx="20">
                  <c:v>22027</c:v>
                </c:pt>
                <c:pt idx="21">
                  <c:v>22204</c:v>
                </c:pt>
                <c:pt idx="22">
                  <c:v>23383</c:v>
                </c:pt>
                <c:pt idx="23">
                  <c:v>21330</c:v>
                </c:pt>
                <c:pt idx="24">
                  <c:v>25807</c:v>
                </c:pt>
                <c:pt idx="25">
                  <c:v>24390</c:v>
                </c:pt>
                <c:pt idx="26">
                  <c:v>17844</c:v>
                </c:pt>
                <c:pt idx="27">
                  <c:v>39786</c:v>
                </c:pt>
                <c:pt idx="28">
                  <c:v>31559</c:v>
                </c:pt>
                <c:pt idx="29">
                  <c:v>117820</c:v>
                </c:pt>
                <c:pt idx="30">
                  <c:v>88997</c:v>
                </c:pt>
                <c:pt idx="31">
                  <c:v>35160</c:v>
                </c:pt>
                <c:pt idx="32">
                  <c:v>27817</c:v>
                </c:pt>
                <c:pt idx="33">
                  <c:v>34341</c:v>
                </c:pt>
                <c:pt idx="34">
                  <c:v>20122</c:v>
                </c:pt>
                <c:pt idx="35">
                  <c:v>41139</c:v>
                </c:pt>
                <c:pt idx="36">
                  <c:v>48567</c:v>
                </c:pt>
                <c:pt idx="37">
                  <c:v>63921</c:v>
                </c:pt>
                <c:pt idx="38">
                  <c:v>66619</c:v>
                </c:pt>
                <c:pt idx="39">
                  <c:v>59882</c:v>
                </c:pt>
                <c:pt idx="40">
                  <c:v>97922</c:v>
                </c:pt>
                <c:pt idx="41">
                  <c:v>81573</c:v>
                </c:pt>
                <c:pt idx="42">
                  <c:v>94428</c:v>
                </c:pt>
                <c:pt idx="43">
                  <c:v>71178</c:v>
                </c:pt>
                <c:pt idx="44">
                  <c:v>200058</c:v>
                </c:pt>
                <c:pt idx="45">
                  <c:v>450549</c:v>
                </c:pt>
                <c:pt idx="46">
                  <c:v>246593</c:v>
                </c:pt>
                <c:pt idx="47">
                  <c:v>49879</c:v>
                </c:pt>
                <c:pt idx="48">
                  <c:v>42708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0FA6-4C1A-B00C-BAA74736A686}"/>
            </c:ext>
          </c:extLst>
        </c:ser>
        <c:ser>
          <c:idx val="6"/>
          <c:order val="5"/>
          <c:tx>
            <c:strRef>
              <c:f>'[SA imports of panels, LIBs and inverters downloaded from TradeMap in Feb 2024.xlsx]Data'!$A$9</c:f>
              <c:strCache>
                <c:ptCount val="1"/>
                <c:pt idx="0">
                  <c:v>Lithium-ion cells &amp; batteries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'[SA imports of panels, LIBs and inverters downloaded from TradeMap in Feb 2024.xlsx]Data'!$B$1:$CC$2</c:f>
              <c:multiLvlStrCache>
                <c:ptCount val="49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  <c:pt idx="48">
                    <c:v>2024</c:v>
                  </c:pt>
                </c:lvl>
              </c:multiLvlStrCache>
              <c:extLst/>
            </c:multiLvlStrRef>
          </c:cat>
          <c:val>
            <c:numRef>
              <c:f>'[SA imports of panels, LIBs and inverters downloaded from TradeMap in Feb 2024.xlsx]Data'!$B$9:$CC$9</c:f>
              <c:numCache>
                <c:formatCode>_-* #\ ##0_-;\-* #\ ##0_-;_-* "-"??_-;_-@_-</c:formatCode>
                <c:ptCount val="49"/>
                <c:pt idx="0">
                  <c:v>846</c:v>
                </c:pt>
                <c:pt idx="1">
                  <c:v>942</c:v>
                </c:pt>
                <c:pt idx="2">
                  <c:v>2143</c:v>
                </c:pt>
                <c:pt idx="3">
                  <c:v>2584</c:v>
                </c:pt>
                <c:pt idx="4">
                  <c:v>2002</c:v>
                </c:pt>
                <c:pt idx="5">
                  <c:v>2256</c:v>
                </c:pt>
                <c:pt idx="6">
                  <c:v>2572</c:v>
                </c:pt>
                <c:pt idx="7">
                  <c:v>2187</c:v>
                </c:pt>
                <c:pt idx="8">
                  <c:v>2248</c:v>
                </c:pt>
                <c:pt idx="9">
                  <c:v>2766</c:v>
                </c:pt>
                <c:pt idx="10">
                  <c:v>3453</c:v>
                </c:pt>
                <c:pt idx="11">
                  <c:v>4524</c:v>
                </c:pt>
                <c:pt idx="12">
                  <c:v>4349</c:v>
                </c:pt>
                <c:pt idx="13">
                  <c:v>4869</c:v>
                </c:pt>
                <c:pt idx="14">
                  <c:v>6078</c:v>
                </c:pt>
                <c:pt idx="15">
                  <c:v>4764</c:v>
                </c:pt>
                <c:pt idx="16">
                  <c:v>5195</c:v>
                </c:pt>
                <c:pt idx="17">
                  <c:v>5356</c:v>
                </c:pt>
                <c:pt idx="18">
                  <c:v>5472</c:v>
                </c:pt>
                <c:pt idx="19">
                  <c:v>6886</c:v>
                </c:pt>
                <c:pt idx="20">
                  <c:v>5907</c:v>
                </c:pt>
                <c:pt idx="21">
                  <c:v>7264</c:v>
                </c:pt>
                <c:pt idx="22">
                  <c:v>14914</c:v>
                </c:pt>
                <c:pt idx="23">
                  <c:v>24415</c:v>
                </c:pt>
                <c:pt idx="24">
                  <c:v>32034</c:v>
                </c:pt>
                <c:pt idx="25">
                  <c:v>18299</c:v>
                </c:pt>
                <c:pt idx="26">
                  <c:v>19273</c:v>
                </c:pt>
                <c:pt idx="27">
                  <c:v>21150</c:v>
                </c:pt>
                <c:pt idx="28">
                  <c:v>20281</c:v>
                </c:pt>
                <c:pt idx="29">
                  <c:v>24761</c:v>
                </c:pt>
                <c:pt idx="30">
                  <c:v>23815</c:v>
                </c:pt>
                <c:pt idx="31">
                  <c:v>22669</c:v>
                </c:pt>
                <c:pt idx="32">
                  <c:v>32105</c:v>
                </c:pt>
                <c:pt idx="33">
                  <c:v>53509</c:v>
                </c:pt>
                <c:pt idx="34">
                  <c:v>41736</c:v>
                </c:pt>
                <c:pt idx="35">
                  <c:v>42264</c:v>
                </c:pt>
                <c:pt idx="36">
                  <c:v>36249</c:v>
                </c:pt>
                <c:pt idx="37">
                  <c:v>48177</c:v>
                </c:pt>
                <c:pt idx="38">
                  <c:v>50442</c:v>
                </c:pt>
                <c:pt idx="39">
                  <c:v>68198</c:v>
                </c:pt>
                <c:pt idx="40">
                  <c:v>74759</c:v>
                </c:pt>
                <c:pt idx="41">
                  <c:v>103154</c:v>
                </c:pt>
                <c:pt idx="42">
                  <c:v>191141</c:v>
                </c:pt>
                <c:pt idx="43">
                  <c:v>365073</c:v>
                </c:pt>
                <c:pt idx="44">
                  <c:v>291056</c:v>
                </c:pt>
                <c:pt idx="45">
                  <c:v>822889</c:v>
                </c:pt>
                <c:pt idx="46">
                  <c:v>388703</c:v>
                </c:pt>
                <c:pt idx="47">
                  <c:v>246425</c:v>
                </c:pt>
                <c:pt idx="48">
                  <c:v>100439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FA6-4C1A-B00C-BAA74736A686}"/>
            </c:ext>
          </c:extLst>
        </c:ser>
        <c:ser>
          <c:idx val="7"/>
          <c:order val="6"/>
          <c:tx>
            <c:strRef>
              <c:f>'[SA imports of panels, LIBs and inverters downloaded from TradeMap in Feb 2024.xlsx]Data'!$A$10</c:f>
              <c:strCache>
                <c:ptCount val="1"/>
                <c:pt idx="0">
                  <c:v>China, mainland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'[SA imports of panels, LIBs and inverters downloaded from TradeMap in Feb 2024.xlsx]Data'!$B$1:$CC$2</c:f>
              <c:multiLvlStrCache>
                <c:ptCount val="8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  <c:pt idx="52">
                    <c:v>Q1</c:v>
                  </c:pt>
                  <c:pt idx="53">
                    <c:v>Q2</c:v>
                  </c:pt>
                  <c:pt idx="54">
                    <c:v>Q3</c:v>
                  </c:pt>
                  <c:pt idx="55">
                    <c:v>Q4</c:v>
                  </c:pt>
                  <c:pt idx="56">
                    <c:v>Q1</c:v>
                  </c:pt>
                  <c:pt idx="57">
                    <c:v>Q2</c:v>
                  </c:pt>
                  <c:pt idx="58">
                    <c:v>Q3</c:v>
                  </c:pt>
                  <c:pt idx="59">
                    <c:v>Q4</c:v>
                  </c:pt>
                  <c:pt idx="60">
                    <c:v>Q1</c:v>
                  </c:pt>
                  <c:pt idx="61">
                    <c:v>Q2</c:v>
                  </c:pt>
                  <c:pt idx="62">
                    <c:v>Q3</c:v>
                  </c:pt>
                  <c:pt idx="63">
                    <c:v>Q4</c:v>
                  </c:pt>
                  <c:pt idx="64">
                    <c:v>Q1</c:v>
                  </c:pt>
                  <c:pt idx="65">
                    <c:v>Q2</c:v>
                  </c:pt>
                  <c:pt idx="66">
                    <c:v>Q3</c:v>
                  </c:pt>
                  <c:pt idx="67">
                    <c:v>Q4</c:v>
                  </c:pt>
                  <c:pt idx="68">
                    <c:v>Q1</c:v>
                  </c:pt>
                  <c:pt idx="69">
                    <c:v>Q2</c:v>
                  </c:pt>
                  <c:pt idx="70">
                    <c:v>Q3</c:v>
                  </c:pt>
                  <c:pt idx="71">
                    <c:v>Q4</c:v>
                  </c:pt>
                  <c:pt idx="72">
                    <c:v>Q1</c:v>
                  </c:pt>
                  <c:pt idx="73">
                    <c:v>Q2</c:v>
                  </c:pt>
                  <c:pt idx="74">
                    <c:v>Q3</c:v>
                  </c:pt>
                  <c:pt idx="75">
                    <c:v>Q4</c:v>
                  </c:pt>
                  <c:pt idx="76">
                    <c:v>Q1</c:v>
                  </c:pt>
                  <c:pt idx="77">
                    <c:v>Q2</c:v>
                  </c:pt>
                  <c:pt idx="78">
                    <c:v>Q3</c:v>
                  </c:pt>
                  <c:pt idx="79">
                    <c:v>Q4</c:v>
                  </c:pt>
                </c:lvl>
                <c:lvl>
                  <c:pt idx="0">
                    <c:v>2005</c:v>
                  </c:pt>
                  <c:pt idx="4">
                    <c:v>2006</c:v>
                  </c:pt>
                  <c:pt idx="8">
                    <c:v>2007</c:v>
                  </c:pt>
                  <c:pt idx="12">
                    <c:v>2008</c:v>
                  </c:pt>
                  <c:pt idx="16">
                    <c:v>2009</c:v>
                  </c:pt>
                  <c:pt idx="20">
                    <c:v>2010</c:v>
                  </c:pt>
                  <c:pt idx="24">
                    <c:v>2011</c:v>
                  </c:pt>
                  <c:pt idx="28">
                    <c:v>2012</c:v>
                  </c:pt>
                  <c:pt idx="32">
                    <c:v>2013</c:v>
                  </c:pt>
                  <c:pt idx="36">
                    <c:v>2014</c:v>
                  </c:pt>
                  <c:pt idx="40">
                    <c:v>2015</c:v>
                  </c:pt>
                  <c:pt idx="44">
                    <c:v>2016</c:v>
                  </c:pt>
                  <c:pt idx="48">
                    <c:v>2017</c:v>
                  </c:pt>
                  <c:pt idx="52">
                    <c:v>2018</c:v>
                  </c:pt>
                  <c:pt idx="56">
                    <c:v>2019</c:v>
                  </c:pt>
                  <c:pt idx="60">
                    <c:v>2020</c:v>
                  </c:pt>
                  <c:pt idx="64">
                    <c:v>2021</c:v>
                  </c:pt>
                  <c:pt idx="68">
                    <c:v>2022</c:v>
                  </c:pt>
                  <c:pt idx="72">
                    <c:v>2023</c:v>
                  </c:pt>
                  <c:pt idx="76">
                    <c:v>2024</c:v>
                  </c:pt>
                </c:lvl>
              </c:multiLvlStrCache>
              <c:extLst/>
            </c:multiLvlStrRef>
          </c:cat>
          <c:val>
            <c:numRef>
              <c:f>'[SA imports of panels, LIBs and inverters downloaded from TradeMap in Feb 2024.xlsx]Data'!$B$10:$BY$10</c:f>
              <c:extLst/>
            </c:numRef>
          </c:val>
          <c:extLst>
            <c:ext xmlns:c16="http://schemas.microsoft.com/office/drawing/2014/chart" uri="{C3380CC4-5D6E-409C-BE32-E72D297353CC}">
              <c16:uniqueId val="{00000003-0FA6-4C1A-B00C-BAA74736A686}"/>
            </c:ext>
          </c:extLst>
        </c:ser>
        <c:ser>
          <c:idx val="8"/>
          <c:order val="7"/>
          <c:tx>
            <c:strRef>
              <c:f>'[SA imports of panels, LIBs and inverters downloaded from TradeMap in Feb 2024.xlsx]Data'!$A$11</c:f>
              <c:strCache>
                <c:ptCount val="1"/>
                <c:pt idx="0">
                  <c:v>Hong Kong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'[SA imports of panels, LIBs and inverters downloaded from TradeMap in Feb 2024.xlsx]Data'!$B$1:$CC$2</c:f>
              <c:multiLvlStrCache>
                <c:ptCount val="8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  <c:pt idx="52">
                    <c:v>Q1</c:v>
                  </c:pt>
                  <c:pt idx="53">
                    <c:v>Q2</c:v>
                  </c:pt>
                  <c:pt idx="54">
                    <c:v>Q3</c:v>
                  </c:pt>
                  <c:pt idx="55">
                    <c:v>Q4</c:v>
                  </c:pt>
                  <c:pt idx="56">
                    <c:v>Q1</c:v>
                  </c:pt>
                  <c:pt idx="57">
                    <c:v>Q2</c:v>
                  </c:pt>
                  <c:pt idx="58">
                    <c:v>Q3</c:v>
                  </c:pt>
                  <c:pt idx="59">
                    <c:v>Q4</c:v>
                  </c:pt>
                  <c:pt idx="60">
                    <c:v>Q1</c:v>
                  </c:pt>
                  <c:pt idx="61">
                    <c:v>Q2</c:v>
                  </c:pt>
                  <c:pt idx="62">
                    <c:v>Q3</c:v>
                  </c:pt>
                  <c:pt idx="63">
                    <c:v>Q4</c:v>
                  </c:pt>
                  <c:pt idx="64">
                    <c:v>Q1</c:v>
                  </c:pt>
                  <c:pt idx="65">
                    <c:v>Q2</c:v>
                  </c:pt>
                  <c:pt idx="66">
                    <c:v>Q3</c:v>
                  </c:pt>
                  <c:pt idx="67">
                    <c:v>Q4</c:v>
                  </c:pt>
                  <c:pt idx="68">
                    <c:v>Q1</c:v>
                  </c:pt>
                  <c:pt idx="69">
                    <c:v>Q2</c:v>
                  </c:pt>
                  <c:pt idx="70">
                    <c:v>Q3</c:v>
                  </c:pt>
                  <c:pt idx="71">
                    <c:v>Q4</c:v>
                  </c:pt>
                  <c:pt idx="72">
                    <c:v>Q1</c:v>
                  </c:pt>
                  <c:pt idx="73">
                    <c:v>Q2</c:v>
                  </c:pt>
                  <c:pt idx="74">
                    <c:v>Q3</c:v>
                  </c:pt>
                  <c:pt idx="75">
                    <c:v>Q4</c:v>
                  </c:pt>
                  <c:pt idx="76">
                    <c:v>Q1</c:v>
                  </c:pt>
                  <c:pt idx="77">
                    <c:v>Q2</c:v>
                  </c:pt>
                  <c:pt idx="78">
                    <c:v>Q3</c:v>
                  </c:pt>
                  <c:pt idx="79">
                    <c:v>Q4</c:v>
                  </c:pt>
                </c:lvl>
                <c:lvl>
                  <c:pt idx="0">
                    <c:v>2005</c:v>
                  </c:pt>
                  <c:pt idx="4">
                    <c:v>2006</c:v>
                  </c:pt>
                  <c:pt idx="8">
                    <c:v>2007</c:v>
                  </c:pt>
                  <c:pt idx="12">
                    <c:v>2008</c:v>
                  </c:pt>
                  <c:pt idx="16">
                    <c:v>2009</c:v>
                  </c:pt>
                  <c:pt idx="20">
                    <c:v>2010</c:v>
                  </c:pt>
                  <c:pt idx="24">
                    <c:v>2011</c:v>
                  </c:pt>
                  <c:pt idx="28">
                    <c:v>2012</c:v>
                  </c:pt>
                  <c:pt idx="32">
                    <c:v>2013</c:v>
                  </c:pt>
                  <c:pt idx="36">
                    <c:v>2014</c:v>
                  </c:pt>
                  <c:pt idx="40">
                    <c:v>2015</c:v>
                  </c:pt>
                  <c:pt idx="44">
                    <c:v>2016</c:v>
                  </c:pt>
                  <c:pt idx="48">
                    <c:v>2017</c:v>
                  </c:pt>
                  <c:pt idx="52">
                    <c:v>2018</c:v>
                  </c:pt>
                  <c:pt idx="56">
                    <c:v>2019</c:v>
                  </c:pt>
                  <c:pt idx="60">
                    <c:v>2020</c:v>
                  </c:pt>
                  <c:pt idx="64">
                    <c:v>2021</c:v>
                  </c:pt>
                  <c:pt idx="68">
                    <c:v>2022</c:v>
                  </c:pt>
                  <c:pt idx="72">
                    <c:v>2023</c:v>
                  </c:pt>
                  <c:pt idx="76">
                    <c:v>2024</c:v>
                  </c:pt>
                </c:lvl>
              </c:multiLvlStrCache>
              <c:extLst/>
            </c:multiLvlStrRef>
          </c:cat>
          <c:val>
            <c:numRef>
              <c:f>'[SA imports of panels, LIBs and inverters downloaded from TradeMap in Feb 2024.xlsx]Data'!$B$11:$BY$11</c:f>
              <c:extLst/>
            </c:numRef>
          </c:val>
          <c:extLst>
            <c:ext xmlns:c16="http://schemas.microsoft.com/office/drawing/2014/chart" uri="{C3380CC4-5D6E-409C-BE32-E72D297353CC}">
              <c16:uniqueId val="{00000004-0FA6-4C1A-B00C-BAA74736A6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2467600"/>
        <c:axId val="175247000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'[SA imports of panels, LIBs and inverters downloaded from TradeMap in Feb 2024.xlsx]Data'!$A$4</c15:sqref>
                        </c15:formulaRef>
                      </c:ext>
                    </c:extLst>
                    <c:strCache>
                      <c:ptCount val="1"/>
                      <c:pt idx="0">
                        <c:v>Inverters - China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'[SA imports of panels, LIBs and inverters downloaded from TradeMap in Feb 2024.xlsx]Data'!$B$1:$CC$2</c15:sqref>
                        </c15:formulaRef>
                      </c:ext>
                    </c:extLst>
                    <c:multiLvlStrCache>
                      <c:ptCount val="52"/>
                      <c:lvl>
                        <c:pt idx="0">
                          <c:v>Q1</c:v>
                        </c:pt>
                        <c:pt idx="1">
                          <c:v>Q2</c:v>
                        </c:pt>
                        <c:pt idx="2">
                          <c:v>Q3</c:v>
                        </c:pt>
                        <c:pt idx="3">
                          <c:v>Q4</c:v>
                        </c:pt>
                        <c:pt idx="4">
                          <c:v>Q1</c:v>
                        </c:pt>
                        <c:pt idx="5">
                          <c:v>Q2</c:v>
                        </c:pt>
                        <c:pt idx="6">
                          <c:v>Q3</c:v>
                        </c:pt>
                        <c:pt idx="7">
                          <c:v>Q4</c:v>
                        </c:pt>
                        <c:pt idx="8">
                          <c:v>Q1</c:v>
                        </c:pt>
                        <c:pt idx="9">
                          <c:v>Q2</c:v>
                        </c:pt>
                        <c:pt idx="10">
                          <c:v>Q3</c:v>
                        </c:pt>
                        <c:pt idx="11">
                          <c:v>Q4</c:v>
                        </c:pt>
                        <c:pt idx="12">
                          <c:v>Q1</c:v>
                        </c:pt>
                        <c:pt idx="13">
                          <c:v>Q2</c:v>
                        </c:pt>
                        <c:pt idx="14">
                          <c:v>Q3</c:v>
                        </c:pt>
                        <c:pt idx="15">
                          <c:v>Q4</c:v>
                        </c:pt>
                        <c:pt idx="16">
                          <c:v>Q1</c:v>
                        </c:pt>
                        <c:pt idx="17">
                          <c:v>Q2</c:v>
                        </c:pt>
                        <c:pt idx="18">
                          <c:v>Q3</c:v>
                        </c:pt>
                        <c:pt idx="19">
                          <c:v>Q4</c:v>
                        </c:pt>
                        <c:pt idx="20">
                          <c:v>Q1</c:v>
                        </c:pt>
                        <c:pt idx="21">
                          <c:v>Q2</c:v>
                        </c:pt>
                        <c:pt idx="22">
                          <c:v>Q3</c:v>
                        </c:pt>
                        <c:pt idx="23">
                          <c:v>Q4</c:v>
                        </c:pt>
                        <c:pt idx="24">
                          <c:v>Q1</c:v>
                        </c:pt>
                        <c:pt idx="25">
                          <c:v>Q2</c:v>
                        </c:pt>
                        <c:pt idx="26">
                          <c:v>Q3</c:v>
                        </c:pt>
                        <c:pt idx="27">
                          <c:v>Q4</c:v>
                        </c:pt>
                        <c:pt idx="28">
                          <c:v>Q1</c:v>
                        </c:pt>
                        <c:pt idx="29">
                          <c:v>Q2</c:v>
                        </c:pt>
                        <c:pt idx="30">
                          <c:v>Q3</c:v>
                        </c:pt>
                        <c:pt idx="31">
                          <c:v>Q4</c:v>
                        </c:pt>
                        <c:pt idx="32">
                          <c:v>Q1</c:v>
                        </c:pt>
                        <c:pt idx="33">
                          <c:v>Q2</c:v>
                        </c:pt>
                        <c:pt idx="34">
                          <c:v>Q3</c:v>
                        </c:pt>
                        <c:pt idx="35">
                          <c:v>Q4</c:v>
                        </c:pt>
                        <c:pt idx="36">
                          <c:v>Q1</c:v>
                        </c:pt>
                        <c:pt idx="37">
                          <c:v>Q2</c:v>
                        </c:pt>
                        <c:pt idx="38">
                          <c:v>Q3</c:v>
                        </c:pt>
                        <c:pt idx="39">
                          <c:v>Q4</c:v>
                        </c:pt>
                        <c:pt idx="40">
                          <c:v>Q1</c:v>
                        </c:pt>
                        <c:pt idx="41">
                          <c:v>Q2</c:v>
                        </c:pt>
                        <c:pt idx="42">
                          <c:v>Q3</c:v>
                        </c:pt>
                        <c:pt idx="43">
                          <c:v>Q4</c:v>
                        </c:pt>
                        <c:pt idx="44">
                          <c:v>Q1</c:v>
                        </c:pt>
                        <c:pt idx="45">
                          <c:v>Q2</c:v>
                        </c:pt>
                        <c:pt idx="46">
                          <c:v>Q3</c:v>
                        </c:pt>
                        <c:pt idx="47">
                          <c:v>Q4</c:v>
                        </c:pt>
                        <c:pt idx="48">
                          <c:v>Q1</c:v>
                        </c:pt>
                        <c:pt idx="49">
                          <c:v>Q2</c:v>
                        </c:pt>
                        <c:pt idx="50">
                          <c:v>Q3</c:v>
                        </c:pt>
                        <c:pt idx="51">
                          <c:v>Q4</c:v>
                        </c:pt>
                      </c:lvl>
                      <c:lvl>
                        <c:pt idx="0">
                          <c:v>2012</c:v>
                        </c:pt>
                        <c:pt idx="4">
                          <c:v>2013</c:v>
                        </c:pt>
                        <c:pt idx="8">
                          <c:v>2014</c:v>
                        </c:pt>
                        <c:pt idx="12">
                          <c:v>2015</c:v>
                        </c:pt>
                        <c:pt idx="16">
                          <c:v>2016</c:v>
                        </c:pt>
                        <c:pt idx="20">
                          <c:v>2017</c:v>
                        </c:pt>
                        <c:pt idx="24">
                          <c:v>2018</c:v>
                        </c:pt>
                        <c:pt idx="28">
                          <c:v>2019</c:v>
                        </c:pt>
                        <c:pt idx="32">
                          <c:v>2020</c:v>
                        </c:pt>
                        <c:pt idx="36">
                          <c:v>2021</c:v>
                        </c:pt>
                        <c:pt idx="40">
                          <c:v>2022</c:v>
                        </c:pt>
                        <c:pt idx="44">
                          <c:v>2023</c:v>
                        </c:pt>
                        <c:pt idx="48">
                          <c:v>2024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'[SA imports of panels, LIBs and inverters downloaded from TradeMap in Feb 2024.xlsx]Data'!$B$4:$BY$4</c15:sqref>
                        </c15:formulaRef>
                      </c:ext>
                    </c:extLst>
                    <c:numCache>
                      <c:formatCode>_-* #\ ##0_-;\-* #\ ##0_-;_-* "-"??_-;_-@_-</c:formatCode>
                      <c:ptCount val="48"/>
                      <c:pt idx="0">
                        <c:v>18328</c:v>
                      </c:pt>
                      <c:pt idx="1">
                        <c:v>18192</c:v>
                      </c:pt>
                      <c:pt idx="2">
                        <c:v>23792</c:v>
                      </c:pt>
                      <c:pt idx="3">
                        <c:v>21839</c:v>
                      </c:pt>
                      <c:pt idx="4">
                        <c:v>23912</c:v>
                      </c:pt>
                      <c:pt idx="5">
                        <c:v>23889</c:v>
                      </c:pt>
                      <c:pt idx="6">
                        <c:v>29315</c:v>
                      </c:pt>
                      <c:pt idx="7">
                        <c:v>27004</c:v>
                      </c:pt>
                      <c:pt idx="8">
                        <c:v>25929</c:v>
                      </c:pt>
                      <c:pt idx="9">
                        <c:v>27180</c:v>
                      </c:pt>
                      <c:pt idx="10">
                        <c:v>52434</c:v>
                      </c:pt>
                      <c:pt idx="11">
                        <c:v>27855</c:v>
                      </c:pt>
                      <c:pt idx="12">
                        <c:v>29892</c:v>
                      </c:pt>
                      <c:pt idx="13">
                        <c:v>41460</c:v>
                      </c:pt>
                      <c:pt idx="14">
                        <c:v>45466</c:v>
                      </c:pt>
                      <c:pt idx="15">
                        <c:v>61743</c:v>
                      </c:pt>
                      <c:pt idx="16">
                        <c:v>31407</c:v>
                      </c:pt>
                      <c:pt idx="17">
                        <c:v>24385</c:v>
                      </c:pt>
                      <c:pt idx="18">
                        <c:v>24280</c:v>
                      </c:pt>
                      <c:pt idx="19">
                        <c:v>20347</c:v>
                      </c:pt>
                      <c:pt idx="20">
                        <c:v>43469</c:v>
                      </c:pt>
                      <c:pt idx="21">
                        <c:v>53851</c:v>
                      </c:pt>
                      <c:pt idx="22">
                        <c:v>44935</c:v>
                      </c:pt>
                      <c:pt idx="23">
                        <c:v>35695</c:v>
                      </c:pt>
                      <c:pt idx="24">
                        <c:v>66244</c:v>
                      </c:pt>
                      <c:pt idx="25">
                        <c:v>25385</c:v>
                      </c:pt>
                      <c:pt idx="26">
                        <c:v>45424</c:v>
                      </c:pt>
                      <c:pt idx="27">
                        <c:v>25369</c:v>
                      </c:pt>
                      <c:pt idx="28">
                        <c:v>49502</c:v>
                      </c:pt>
                      <c:pt idx="29">
                        <c:v>54747</c:v>
                      </c:pt>
                      <c:pt idx="30">
                        <c:v>41579</c:v>
                      </c:pt>
                      <c:pt idx="31">
                        <c:v>39344</c:v>
                      </c:pt>
                      <c:pt idx="32">
                        <c:v>27531</c:v>
                      </c:pt>
                      <c:pt idx="33">
                        <c:v>49390</c:v>
                      </c:pt>
                      <c:pt idx="34">
                        <c:v>36435</c:v>
                      </c:pt>
                      <c:pt idx="35">
                        <c:v>43083</c:v>
                      </c:pt>
                      <c:pt idx="36">
                        <c:v>37734</c:v>
                      </c:pt>
                      <c:pt idx="37">
                        <c:v>46033</c:v>
                      </c:pt>
                      <c:pt idx="38">
                        <c:v>60078</c:v>
                      </c:pt>
                      <c:pt idx="39">
                        <c:v>65450</c:v>
                      </c:pt>
                      <c:pt idx="40">
                        <c:v>76478</c:v>
                      </c:pt>
                      <c:pt idx="41">
                        <c:v>72757</c:v>
                      </c:pt>
                      <c:pt idx="42">
                        <c:v>122802</c:v>
                      </c:pt>
                      <c:pt idx="43">
                        <c:v>175523</c:v>
                      </c:pt>
                      <c:pt idx="44">
                        <c:v>196384</c:v>
                      </c:pt>
                      <c:pt idx="45">
                        <c:v>394341</c:v>
                      </c:pt>
                      <c:pt idx="46">
                        <c:v>166491</c:v>
                      </c:pt>
                      <c:pt idx="47">
                        <c:v>84905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0FA6-4C1A-B00C-BAA74736A686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'[SA imports of panels, LIBs and inverters downloaded from TradeMap in Feb 2024.xlsx]Data'!$A$5</c15:sqref>
                        </c15:formulaRef>
                      </c:ext>
                    </c:extLst>
                    <c:strCache>
                      <c:ptCount val="1"/>
                      <c:pt idx="0">
                        <c:v>Inverters - Rest of the world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'[SA imports of panels, LIBs and inverters downloaded from TradeMap in Feb 2024.xlsx]Data'!$B$1:$CC$2</c15:sqref>
                        </c15:formulaRef>
                      </c:ext>
                    </c:extLst>
                    <c:multiLvlStrCache>
                      <c:ptCount val="52"/>
                      <c:lvl>
                        <c:pt idx="0">
                          <c:v>Q1</c:v>
                        </c:pt>
                        <c:pt idx="1">
                          <c:v>Q2</c:v>
                        </c:pt>
                        <c:pt idx="2">
                          <c:v>Q3</c:v>
                        </c:pt>
                        <c:pt idx="3">
                          <c:v>Q4</c:v>
                        </c:pt>
                        <c:pt idx="4">
                          <c:v>Q1</c:v>
                        </c:pt>
                        <c:pt idx="5">
                          <c:v>Q2</c:v>
                        </c:pt>
                        <c:pt idx="6">
                          <c:v>Q3</c:v>
                        </c:pt>
                        <c:pt idx="7">
                          <c:v>Q4</c:v>
                        </c:pt>
                        <c:pt idx="8">
                          <c:v>Q1</c:v>
                        </c:pt>
                        <c:pt idx="9">
                          <c:v>Q2</c:v>
                        </c:pt>
                        <c:pt idx="10">
                          <c:v>Q3</c:v>
                        </c:pt>
                        <c:pt idx="11">
                          <c:v>Q4</c:v>
                        </c:pt>
                        <c:pt idx="12">
                          <c:v>Q1</c:v>
                        </c:pt>
                        <c:pt idx="13">
                          <c:v>Q2</c:v>
                        </c:pt>
                        <c:pt idx="14">
                          <c:v>Q3</c:v>
                        </c:pt>
                        <c:pt idx="15">
                          <c:v>Q4</c:v>
                        </c:pt>
                        <c:pt idx="16">
                          <c:v>Q1</c:v>
                        </c:pt>
                        <c:pt idx="17">
                          <c:v>Q2</c:v>
                        </c:pt>
                        <c:pt idx="18">
                          <c:v>Q3</c:v>
                        </c:pt>
                        <c:pt idx="19">
                          <c:v>Q4</c:v>
                        </c:pt>
                        <c:pt idx="20">
                          <c:v>Q1</c:v>
                        </c:pt>
                        <c:pt idx="21">
                          <c:v>Q2</c:v>
                        </c:pt>
                        <c:pt idx="22">
                          <c:v>Q3</c:v>
                        </c:pt>
                        <c:pt idx="23">
                          <c:v>Q4</c:v>
                        </c:pt>
                        <c:pt idx="24">
                          <c:v>Q1</c:v>
                        </c:pt>
                        <c:pt idx="25">
                          <c:v>Q2</c:v>
                        </c:pt>
                        <c:pt idx="26">
                          <c:v>Q3</c:v>
                        </c:pt>
                        <c:pt idx="27">
                          <c:v>Q4</c:v>
                        </c:pt>
                        <c:pt idx="28">
                          <c:v>Q1</c:v>
                        </c:pt>
                        <c:pt idx="29">
                          <c:v>Q2</c:v>
                        </c:pt>
                        <c:pt idx="30">
                          <c:v>Q3</c:v>
                        </c:pt>
                        <c:pt idx="31">
                          <c:v>Q4</c:v>
                        </c:pt>
                        <c:pt idx="32">
                          <c:v>Q1</c:v>
                        </c:pt>
                        <c:pt idx="33">
                          <c:v>Q2</c:v>
                        </c:pt>
                        <c:pt idx="34">
                          <c:v>Q3</c:v>
                        </c:pt>
                        <c:pt idx="35">
                          <c:v>Q4</c:v>
                        </c:pt>
                        <c:pt idx="36">
                          <c:v>Q1</c:v>
                        </c:pt>
                        <c:pt idx="37">
                          <c:v>Q2</c:v>
                        </c:pt>
                        <c:pt idx="38">
                          <c:v>Q3</c:v>
                        </c:pt>
                        <c:pt idx="39">
                          <c:v>Q4</c:v>
                        </c:pt>
                        <c:pt idx="40">
                          <c:v>Q1</c:v>
                        </c:pt>
                        <c:pt idx="41">
                          <c:v>Q2</c:v>
                        </c:pt>
                        <c:pt idx="42">
                          <c:v>Q3</c:v>
                        </c:pt>
                        <c:pt idx="43">
                          <c:v>Q4</c:v>
                        </c:pt>
                        <c:pt idx="44">
                          <c:v>Q1</c:v>
                        </c:pt>
                        <c:pt idx="45">
                          <c:v>Q2</c:v>
                        </c:pt>
                        <c:pt idx="46">
                          <c:v>Q3</c:v>
                        </c:pt>
                        <c:pt idx="47">
                          <c:v>Q4</c:v>
                        </c:pt>
                        <c:pt idx="48">
                          <c:v>Q1</c:v>
                        </c:pt>
                        <c:pt idx="49">
                          <c:v>Q2</c:v>
                        </c:pt>
                        <c:pt idx="50">
                          <c:v>Q3</c:v>
                        </c:pt>
                        <c:pt idx="51">
                          <c:v>Q4</c:v>
                        </c:pt>
                      </c:lvl>
                      <c:lvl>
                        <c:pt idx="0">
                          <c:v>2012</c:v>
                        </c:pt>
                        <c:pt idx="4">
                          <c:v>2013</c:v>
                        </c:pt>
                        <c:pt idx="8">
                          <c:v>2014</c:v>
                        </c:pt>
                        <c:pt idx="12">
                          <c:v>2015</c:v>
                        </c:pt>
                        <c:pt idx="16">
                          <c:v>2016</c:v>
                        </c:pt>
                        <c:pt idx="20">
                          <c:v>2017</c:v>
                        </c:pt>
                        <c:pt idx="24">
                          <c:v>2018</c:v>
                        </c:pt>
                        <c:pt idx="28">
                          <c:v>2019</c:v>
                        </c:pt>
                        <c:pt idx="32">
                          <c:v>2020</c:v>
                        </c:pt>
                        <c:pt idx="36">
                          <c:v>2021</c:v>
                        </c:pt>
                        <c:pt idx="40">
                          <c:v>2022</c:v>
                        </c:pt>
                        <c:pt idx="44">
                          <c:v>2023</c:v>
                        </c:pt>
                        <c:pt idx="48">
                          <c:v>2024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'[SA imports of panels, LIBs and inverters downloaded from TradeMap in Feb 2024.xlsx]Data'!$B$5:$BY$5</c15:sqref>
                        </c15:formulaRef>
                      </c:ext>
                    </c:extLst>
                    <c:numCache>
                      <c:formatCode>_-* #\ ##0_-;\-* #\ ##0_-;_-* "-"??_-;_-@_-</c:formatCode>
                      <c:ptCount val="48"/>
                      <c:pt idx="0">
                        <c:v>32918</c:v>
                      </c:pt>
                      <c:pt idx="1">
                        <c:v>37241</c:v>
                      </c:pt>
                      <c:pt idx="2">
                        <c:v>37152</c:v>
                      </c:pt>
                      <c:pt idx="3">
                        <c:v>42876</c:v>
                      </c:pt>
                      <c:pt idx="4">
                        <c:v>38352</c:v>
                      </c:pt>
                      <c:pt idx="5">
                        <c:v>59738</c:v>
                      </c:pt>
                      <c:pt idx="6">
                        <c:v>78519</c:v>
                      </c:pt>
                      <c:pt idx="7">
                        <c:v>59272</c:v>
                      </c:pt>
                      <c:pt idx="8">
                        <c:v>51134</c:v>
                      </c:pt>
                      <c:pt idx="9">
                        <c:v>38502</c:v>
                      </c:pt>
                      <c:pt idx="10">
                        <c:v>41804</c:v>
                      </c:pt>
                      <c:pt idx="11">
                        <c:v>34432</c:v>
                      </c:pt>
                      <c:pt idx="12">
                        <c:v>37308</c:v>
                      </c:pt>
                      <c:pt idx="13">
                        <c:v>47778</c:v>
                      </c:pt>
                      <c:pt idx="14">
                        <c:v>49438</c:v>
                      </c:pt>
                      <c:pt idx="15">
                        <c:v>44552</c:v>
                      </c:pt>
                      <c:pt idx="16">
                        <c:v>40770</c:v>
                      </c:pt>
                      <c:pt idx="17">
                        <c:v>37783</c:v>
                      </c:pt>
                      <c:pt idx="18">
                        <c:v>35423</c:v>
                      </c:pt>
                      <c:pt idx="19">
                        <c:v>33412</c:v>
                      </c:pt>
                      <c:pt idx="20">
                        <c:v>33192</c:v>
                      </c:pt>
                      <c:pt idx="21">
                        <c:v>33844</c:v>
                      </c:pt>
                      <c:pt idx="22">
                        <c:v>30910</c:v>
                      </c:pt>
                      <c:pt idx="23">
                        <c:v>34322</c:v>
                      </c:pt>
                      <c:pt idx="24">
                        <c:v>34091</c:v>
                      </c:pt>
                      <c:pt idx="25">
                        <c:v>30700</c:v>
                      </c:pt>
                      <c:pt idx="26">
                        <c:v>37447</c:v>
                      </c:pt>
                      <c:pt idx="27">
                        <c:v>38397</c:v>
                      </c:pt>
                      <c:pt idx="28">
                        <c:v>35246</c:v>
                      </c:pt>
                      <c:pt idx="29">
                        <c:v>41685</c:v>
                      </c:pt>
                      <c:pt idx="30">
                        <c:v>50543</c:v>
                      </c:pt>
                      <c:pt idx="31">
                        <c:v>30640</c:v>
                      </c:pt>
                      <c:pt idx="32">
                        <c:v>33667</c:v>
                      </c:pt>
                      <c:pt idx="33">
                        <c:v>28927</c:v>
                      </c:pt>
                      <c:pt idx="34">
                        <c:v>35631</c:v>
                      </c:pt>
                      <c:pt idx="35">
                        <c:v>36286</c:v>
                      </c:pt>
                      <c:pt idx="36">
                        <c:v>27971</c:v>
                      </c:pt>
                      <c:pt idx="37">
                        <c:v>39120</c:v>
                      </c:pt>
                      <c:pt idx="38">
                        <c:v>39448</c:v>
                      </c:pt>
                      <c:pt idx="39">
                        <c:v>36443</c:v>
                      </c:pt>
                      <c:pt idx="40">
                        <c:v>42829</c:v>
                      </c:pt>
                      <c:pt idx="41">
                        <c:v>44179</c:v>
                      </c:pt>
                      <c:pt idx="42">
                        <c:v>51113</c:v>
                      </c:pt>
                      <c:pt idx="43">
                        <c:v>56480</c:v>
                      </c:pt>
                      <c:pt idx="44">
                        <c:v>66202</c:v>
                      </c:pt>
                      <c:pt idx="45">
                        <c:v>70118</c:v>
                      </c:pt>
                      <c:pt idx="46">
                        <c:v>55914</c:v>
                      </c:pt>
                      <c:pt idx="47">
                        <c:v>43507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0FA6-4C1A-B00C-BAA74736A686}"/>
                  </c:ext>
                </c:extLst>
              </c15:ser>
            </c15:filteredBarSeries>
            <c15:filteredBar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'[SA imports of panels, LIBs and inverters downloaded from TradeMap in Feb 2024.xlsx]Data'!$A$8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'[SA imports of panels, LIBs and inverters downloaded from TradeMap in Feb 2024.xlsx]Data'!$B$1:$CC$2</c15:sqref>
                        </c15:formulaRef>
                      </c:ext>
                    </c:extLst>
                    <c:multiLvlStrCache>
                      <c:ptCount val="52"/>
                      <c:lvl>
                        <c:pt idx="0">
                          <c:v>Q1</c:v>
                        </c:pt>
                        <c:pt idx="1">
                          <c:v>Q2</c:v>
                        </c:pt>
                        <c:pt idx="2">
                          <c:v>Q3</c:v>
                        </c:pt>
                        <c:pt idx="3">
                          <c:v>Q4</c:v>
                        </c:pt>
                        <c:pt idx="4">
                          <c:v>Q1</c:v>
                        </c:pt>
                        <c:pt idx="5">
                          <c:v>Q2</c:v>
                        </c:pt>
                        <c:pt idx="6">
                          <c:v>Q3</c:v>
                        </c:pt>
                        <c:pt idx="7">
                          <c:v>Q4</c:v>
                        </c:pt>
                        <c:pt idx="8">
                          <c:v>Q1</c:v>
                        </c:pt>
                        <c:pt idx="9">
                          <c:v>Q2</c:v>
                        </c:pt>
                        <c:pt idx="10">
                          <c:v>Q3</c:v>
                        </c:pt>
                        <c:pt idx="11">
                          <c:v>Q4</c:v>
                        </c:pt>
                        <c:pt idx="12">
                          <c:v>Q1</c:v>
                        </c:pt>
                        <c:pt idx="13">
                          <c:v>Q2</c:v>
                        </c:pt>
                        <c:pt idx="14">
                          <c:v>Q3</c:v>
                        </c:pt>
                        <c:pt idx="15">
                          <c:v>Q4</c:v>
                        </c:pt>
                        <c:pt idx="16">
                          <c:v>Q1</c:v>
                        </c:pt>
                        <c:pt idx="17">
                          <c:v>Q2</c:v>
                        </c:pt>
                        <c:pt idx="18">
                          <c:v>Q3</c:v>
                        </c:pt>
                        <c:pt idx="19">
                          <c:v>Q4</c:v>
                        </c:pt>
                        <c:pt idx="20">
                          <c:v>Q1</c:v>
                        </c:pt>
                        <c:pt idx="21">
                          <c:v>Q2</c:v>
                        </c:pt>
                        <c:pt idx="22">
                          <c:v>Q3</c:v>
                        </c:pt>
                        <c:pt idx="23">
                          <c:v>Q4</c:v>
                        </c:pt>
                        <c:pt idx="24">
                          <c:v>Q1</c:v>
                        </c:pt>
                        <c:pt idx="25">
                          <c:v>Q2</c:v>
                        </c:pt>
                        <c:pt idx="26">
                          <c:v>Q3</c:v>
                        </c:pt>
                        <c:pt idx="27">
                          <c:v>Q4</c:v>
                        </c:pt>
                        <c:pt idx="28">
                          <c:v>Q1</c:v>
                        </c:pt>
                        <c:pt idx="29">
                          <c:v>Q2</c:v>
                        </c:pt>
                        <c:pt idx="30">
                          <c:v>Q3</c:v>
                        </c:pt>
                        <c:pt idx="31">
                          <c:v>Q4</c:v>
                        </c:pt>
                        <c:pt idx="32">
                          <c:v>Q1</c:v>
                        </c:pt>
                        <c:pt idx="33">
                          <c:v>Q2</c:v>
                        </c:pt>
                        <c:pt idx="34">
                          <c:v>Q3</c:v>
                        </c:pt>
                        <c:pt idx="35">
                          <c:v>Q4</c:v>
                        </c:pt>
                        <c:pt idx="36">
                          <c:v>Q1</c:v>
                        </c:pt>
                        <c:pt idx="37">
                          <c:v>Q2</c:v>
                        </c:pt>
                        <c:pt idx="38">
                          <c:v>Q3</c:v>
                        </c:pt>
                        <c:pt idx="39">
                          <c:v>Q4</c:v>
                        </c:pt>
                        <c:pt idx="40">
                          <c:v>Q1</c:v>
                        </c:pt>
                        <c:pt idx="41">
                          <c:v>Q2</c:v>
                        </c:pt>
                        <c:pt idx="42">
                          <c:v>Q3</c:v>
                        </c:pt>
                        <c:pt idx="43">
                          <c:v>Q4</c:v>
                        </c:pt>
                        <c:pt idx="44">
                          <c:v>Q1</c:v>
                        </c:pt>
                        <c:pt idx="45">
                          <c:v>Q2</c:v>
                        </c:pt>
                        <c:pt idx="46">
                          <c:v>Q3</c:v>
                        </c:pt>
                        <c:pt idx="47">
                          <c:v>Q4</c:v>
                        </c:pt>
                        <c:pt idx="48">
                          <c:v>Q1</c:v>
                        </c:pt>
                        <c:pt idx="49">
                          <c:v>Q2</c:v>
                        </c:pt>
                        <c:pt idx="50">
                          <c:v>Q3</c:v>
                        </c:pt>
                        <c:pt idx="51">
                          <c:v>Q4</c:v>
                        </c:pt>
                      </c:lvl>
                      <c:lvl>
                        <c:pt idx="0">
                          <c:v>2012</c:v>
                        </c:pt>
                        <c:pt idx="4">
                          <c:v>2013</c:v>
                        </c:pt>
                        <c:pt idx="8">
                          <c:v>2014</c:v>
                        </c:pt>
                        <c:pt idx="12">
                          <c:v>2015</c:v>
                        </c:pt>
                        <c:pt idx="16">
                          <c:v>2016</c:v>
                        </c:pt>
                        <c:pt idx="20">
                          <c:v>2017</c:v>
                        </c:pt>
                        <c:pt idx="24">
                          <c:v>2018</c:v>
                        </c:pt>
                        <c:pt idx="28">
                          <c:v>2019</c:v>
                        </c:pt>
                        <c:pt idx="32">
                          <c:v>2020</c:v>
                        </c:pt>
                        <c:pt idx="36">
                          <c:v>2021</c:v>
                        </c:pt>
                        <c:pt idx="40">
                          <c:v>2022</c:v>
                        </c:pt>
                        <c:pt idx="44">
                          <c:v>2023</c:v>
                        </c:pt>
                        <c:pt idx="48">
                          <c:v>2024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'[SA imports of panels, LIBs and inverters downloaded from TradeMap in Feb 2024.xlsx]Data'!$B$8:$BY$8</c15:sqref>
                        </c15:formulaRef>
                      </c:ext>
                    </c:extLst>
                    <c:numCache>
                      <c:formatCode>General</c:formatCode>
                      <c:ptCount val="4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0FA6-4C1A-B00C-BAA74736A686}"/>
                  </c:ext>
                </c:extLst>
              </c15:ser>
            </c15:filteredBarSeries>
            <c15:filteredBar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'[SA imports of panels, LIBs and inverters downloaded from TradeMap in Feb 2024.xlsx]Data'!$A$12</c15:sqref>
                        </c15:formulaRef>
                      </c:ext>
                    </c:extLst>
                    <c:strCache>
                      <c:ptCount val="1"/>
                      <c:pt idx="0">
                        <c:v>Lithium-ion batteries - China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'[SA imports of panels, LIBs and inverters downloaded from TradeMap in Feb 2024.xlsx]Data'!$B$1:$CC$2</c15:sqref>
                        </c15:formulaRef>
                      </c:ext>
                    </c:extLst>
                    <c:multiLvlStrCache>
                      <c:ptCount val="52"/>
                      <c:lvl>
                        <c:pt idx="0">
                          <c:v>Q1</c:v>
                        </c:pt>
                        <c:pt idx="1">
                          <c:v>Q2</c:v>
                        </c:pt>
                        <c:pt idx="2">
                          <c:v>Q3</c:v>
                        </c:pt>
                        <c:pt idx="3">
                          <c:v>Q4</c:v>
                        </c:pt>
                        <c:pt idx="4">
                          <c:v>Q1</c:v>
                        </c:pt>
                        <c:pt idx="5">
                          <c:v>Q2</c:v>
                        </c:pt>
                        <c:pt idx="6">
                          <c:v>Q3</c:v>
                        </c:pt>
                        <c:pt idx="7">
                          <c:v>Q4</c:v>
                        </c:pt>
                        <c:pt idx="8">
                          <c:v>Q1</c:v>
                        </c:pt>
                        <c:pt idx="9">
                          <c:v>Q2</c:v>
                        </c:pt>
                        <c:pt idx="10">
                          <c:v>Q3</c:v>
                        </c:pt>
                        <c:pt idx="11">
                          <c:v>Q4</c:v>
                        </c:pt>
                        <c:pt idx="12">
                          <c:v>Q1</c:v>
                        </c:pt>
                        <c:pt idx="13">
                          <c:v>Q2</c:v>
                        </c:pt>
                        <c:pt idx="14">
                          <c:v>Q3</c:v>
                        </c:pt>
                        <c:pt idx="15">
                          <c:v>Q4</c:v>
                        </c:pt>
                        <c:pt idx="16">
                          <c:v>Q1</c:v>
                        </c:pt>
                        <c:pt idx="17">
                          <c:v>Q2</c:v>
                        </c:pt>
                        <c:pt idx="18">
                          <c:v>Q3</c:v>
                        </c:pt>
                        <c:pt idx="19">
                          <c:v>Q4</c:v>
                        </c:pt>
                        <c:pt idx="20">
                          <c:v>Q1</c:v>
                        </c:pt>
                        <c:pt idx="21">
                          <c:v>Q2</c:v>
                        </c:pt>
                        <c:pt idx="22">
                          <c:v>Q3</c:v>
                        </c:pt>
                        <c:pt idx="23">
                          <c:v>Q4</c:v>
                        </c:pt>
                        <c:pt idx="24">
                          <c:v>Q1</c:v>
                        </c:pt>
                        <c:pt idx="25">
                          <c:v>Q2</c:v>
                        </c:pt>
                        <c:pt idx="26">
                          <c:v>Q3</c:v>
                        </c:pt>
                        <c:pt idx="27">
                          <c:v>Q4</c:v>
                        </c:pt>
                        <c:pt idx="28">
                          <c:v>Q1</c:v>
                        </c:pt>
                        <c:pt idx="29">
                          <c:v>Q2</c:v>
                        </c:pt>
                        <c:pt idx="30">
                          <c:v>Q3</c:v>
                        </c:pt>
                        <c:pt idx="31">
                          <c:v>Q4</c:v>
                        </c:pt>
                        <c:pt idx="32">
                          <c:v>Q1</c:v>
                        </c:pt>
                        <c:pt idx="33">
                          <c:v>Q2</c:v>
                        </c:pt>
                        <c:pt idx="34">
                          <c:v>Q3</c:v>
                        </c:pt>
                        <c:pt idx="35">
                          <c:v>Q4</c:v>
                        </c:pt>
                        <c:pt idx="36">
                          <c:v>Q1</c:v>
                        </c:pt>
                        <c:pt idx="37">
                          <c:v>Q2</c:v>
                        </c:pt>
                        <c:pt idx="38">
                          <c:v>Q3</c:v>
                        </c:pt>
                        <c:pt idx="39">
                          <c:v>Q4</c:v>
                        </c:pt>
                        <c:pt idx="40">
                          <c:v>Q1</c:v>
                        </c:pt>
                        <c:pt idx="41">
                          <c:v>Q2</c:v>
                        </c:pt>
                        <c:pt idx="42">
                          <c:v>Q3</c:v>
                        </c:pt>
                        <c:pt idx="43">
                          <c:v>Q4</c:v>
                        </c:pt>
                        <c:pt idx="44">
                          <c:v>Q1</c:v>
                        </c:pt>
                        <c:pt idx="45">
                          <c:v>Q2</c:v>
                        </c:pt>
                        <c:pt idx="46">
                          <c:v>Q3</c:v>
                        </c:pt>
                        <c:pt idx="47">
                          <c:v>Q4</c:v>
                        </c:pt>
                        <c:pt idx="48">
                          <c:v>Q1</c:v>
                        </c:pt>
                        <c:pt idx="49">
                          <c:v>Q2</c:v>
                        </c:pt>
                        <c:pt idx="50">
                          <c:v>Q3</c:v>
                        </c:pt>
                        <c:pt idx="51">
                          <c:v>Q4</c:v>
                        </c:pt>
                      </c:lvl>
                      <c:lvl>
                        <c:pt idx="0">
                          <c:v>2012</c:v>
                        </c:pt>
                        <c:pt idx="4">
                          <c:v>2013</c:v>
                        </c:pt>
                        <c:pt idx="8">
                          <c:v>2014</c:v>
                        </c:pt>
                        <c:pt idx="12">
                          <c:v>2015</c:v>
                        </c:pt>
                        <c:pt idx="16">
                          <c:v>2016</c:v>
                        </c:pt>
                        <c:pt idx="20">
                          <c:v>2017</c:v>
                        </c:pt>
                        <c:pt idx="24">
                          <c:v>2018</c:v>
                        </c:pt>
                        <c:pt idx="28">
                          <c:v>2019</c:v>
                        </c:pt>
                        <c:pt idx="32">
                          <c:v>2020</c:v>
                        </c:pt>
                        <c:pt idx="36">
                          <c:v>2021</c:v>
                        </c:pt>
                        <c:pt idx="40">
                          <c:v>2022</c:v>
                        </c:pt>
                        <c:pt idx="44">
                          <c:v>2023</c:v>
                        </c:pt>
                        <c:pt idx="48">
                          <c:v>2024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'[SA imports of panels, LIBs and inverters downloaded from TradeMap in Feb 2024.xlsx]Data'!$B$12:$BY$12</c15:sqref>
                        </c15:formulaRef>
                      </c:ext>
                    </c:extLst>
                    <c:numCache>
                      <c:formatCode>_-* #\ ##0_-;\-* #\ ##0_-;_-* "-"??_-;_-@_-</c:formatCode>
                      <c:ptCount val="48"/>
                      <c:pt idx="0">
                        <c:v>577</c:v>
                      </c:pt>
                      <c:pt idx="1">
                        <c:v>664</c:v>
                      </c:pt>
                      <c:pt idx="2">
                        <c:v>920</c:v>
                      </c:pt>
                      <c:pt idx="3">
                        <c:v>1304</c:v>
                      </c:pt>
                      <c:pt idx="4">
                        <c:v>1128</c:v>
                      </c:pt>
                      <c:pt idx="5">
                        <c:v>1259</c:v>
                      </c:pt>
                      <c:pt idx="6">
                        <c:v>1595</c:v>
                      </c:pt>
                      <c:pt idx="7">
                        <c:v>999</c:v>
                      </c:pt>
                      <c:pt idx="8">
                        <c:v>1387</c:v>
                      </c:pt>
                      <c:pt idx="9">
                        <c:v>1621</c:v>
                      </c:pt>
                      <c:pt idx="10">
                        <c:v>2165</c:v>
                      </c:pt>
                      <c:pt idx="11">
                        <c:v>3262</c:v>
                      </c:pt>
                      <c:pt idx="12">
                        <c:v>2712</c:v>
                      </c:pt>
                      <c:pt idx="13">
                        <c:v>3161</c:v>
                      </c:pt>
                      <c:pt idx="14">
                        <c:v>3698</c:v>
                      </c:pt>
                      <c:pt idx="15">
                        <c:v>2691</c:v>
                      </c:pt>
                      <c:pt idx="16">
                        <c:v>3017</c:v>
                      </c:pt>
                      <c:pt idx="17">
                        <c:v>2709</c:v>
                      </c:pt>
                      <c:pt idx="18">
                        <c:v>3348</c:v>
                      </c:pt>
                      <c:pt idx="19">
                        <c:v>4034</c:v>
                      </c:pt>
                      <c:pt idx="20">
                        <c:v>3410</c:v>
                      </c:pt>
                      <c:pt idx="21">
                        <c:v>4650</c:v>
                      </c:pt>
                      <c:pt idx="22">
                        <c:v>12381</c:v>
                      </c:pt>
                      <c:pt idx="23">
                        <c:v>22301</c:v>
                      </c:pt>
                      <c:pt idx="24">
                        <c:v>29122</c:v>
                      </c:pt>
                      <c:pt idx="25">
                        <c:v>14900</c:v>
                      </c:pt>
                      <c:pt idx="26">
                        <c:v>16892</c:v>
                      </c:pt>
                      <c:pt idx="27">
                        <c:v>18718</c:v>
                      </c:pt>
                      <c:pt idx="28">
                        <c:v>18167</c:v>
                      </c:pt>
                      <c:pt idx="29">
                        <c:v>21657</c:v>
                      </c:pt>
                      <c:pt idx="30">
                        <c:v>20728</c:v>
                      </c:pt>
                      <c:pt idx="31">
                        <c:v>19940</c:v>
                      </c:pt>
                      <c:pt idx="32">
                        <c:v>28122</c:v>
                      </c:pt>
                      <c:pt idx="33">
                        <c:v>51057</c:v>
                      </c:pt>
                      <c:pt idx="34">
                        <c:v>36762</c:v>
                      </c:pt>
                      <c:pt idx="35">
                        <c:v>36187</c:v>
                      </c:pt>
                      <c:pt idx="36">
                        <c:v>31998</c:v>
                      </c:pt>
                      <c:pt idx="37">
                        <c:v>44478</c:v>
                      </c:pt>
                      <c:pt idx="38">
                        <c:v>44973</c:v>
                      </c:pt>
                      <c:pt idx="39">
                        <c:v>61383</c:v>
                      </c:pt>
                      <c:pt idx="40">
                        <c:v>66645</c:v>
                      </c:pt>
                      <c:pt idx="41">
                        <c:v>88697</c:v>
                      </c:pt>
                      <c:pt idx="42">
                        <c:v>175917</c:v>
                      </c:pt>
                      <c:pt idx="43">
                        <c:v>339575</c:v>
                      </c:pt>
                      <c:pt idx="44">
                        <c:v>279441</c:v>
                      </c:pt>
                      <c:pt idx="45">
                        <c:v>814109</c:v>
                      </c:pt>
                      <c:pt idx="46">
                        <c:v>376848</c:v>
                      </c:pt>
                      <c:pt idx="47">
                        <c:v>236606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0FA6-4C1A-B00C-BAA74736A686}"/>
                  </c:ext>
                </c:extLst>
              </c15:ser>
            </c15:filteredBarSeries>
            <c15:filteredBar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'[SA imports of panels, LIBs and inverters downloaded from TradeMap in Feb 2024.xlsx]Data'!$A$13</c15:sqref>
                        </c15:formulaRef>
                      </c:ext>
                    </c:extLst>
                    <c:strCache>
                      <c:ptCount val="1"/>
                      <c:pt idx="0">
                        <c:v>Lithium-ion batteries - Rest of the world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'[SA imports of panels, LIBs and inverters downloaded from TradeMap in Feb 2024.xlsx]Data'!$B$1:$CC$2</c15:sqref>
                        </c15:formulaRef>
                      </c:ext>
                    </c:extLst>
                    <c:multiLvlStrCache>
                      <c:ptCount val="52"/>
                      <c:lvl>
                        <c:pt idx="0">
                          <c:v>Q1</c:v>
                        </c:pt>
                        <c:pt idx="1">
                          <c:v>Q2</c:v>
                        </c:pt>
                        <c:pt idx="2">
                          <c:v>Q3</c:v>
                        </c:pt>
                        <c:pt idx="3">
                          <c:v>Q4</c:v>
                        </c:pt>
                        <c:pt idx="4">
                          <c:v>Q1</c:v>
                        </c:pt>
                        <c:pt idx="5">
                          <c:v>Q2</c:v>
                        </c:pt>
                        <c:pt idx="6">
                          <c:v>Q3</c:v>
                        </c:pt>
                        <c:pt idx="7">
                          <c:v>Q4</c:v>
                        </c:pt>
                        <c:pt idx="8">
                          <c:v>Q1</c:v>
                        </c:pt>
                        <c:pt idx="9">
                          <c:v>Q2</c:v>
                        </c:pt>
                        <c:pt idx="10">
                          <c:v>Q3</c:v>
                        </c:pt>
                        <c:pt idx="11">
                          <c:v>Q4</c:v>
                        </c:pt>
                        <c:pt idx="12">
                          <c:v>Q1</c:v>
                        </c:pt>
                        <c:pt idx="13">
                          <c:v>Q2</c:v>
                        </c:pt>
                        <c:pt idx="14">
                          <c:v>Q3</c:v>
                        </c:pt>
                        <c:pt idx="15">
                          <c:v>Q4</c:v>
                        </c:pt>
                        <c:pt idx="16">
                          <c:v>Q1</c:v>
                        </c:pt>
                        <c:pt idx="17">
                          <c:v>Q2</c:v>
                        </c:pt>
                        <c:pt idx="18">
                          <c:v>Q3</c:v>
                        </c:pt>
                        <c:pt idx="19">
                          <c:v>Q4</c:v>
                        </c:pt>
                        <c:pt idx="20">
                          <c:v>Q1</c:v>
                        </c:pt>
                        <c:pt idx="21">
                          <c:v>Q2</c:v>
                        </c:pt>
                        <c:pt idx="22">
                          <c:v>Q3</c:v>
                        </c:pt>
                        <c:pt idx="23">
                          <c:v>Q4</c:v>
                        </c:pt>
                        <c:pt idx="24">
                          <c:v>Q1</c:v>
                        </c:pt>
                        <c:pt idx="25">
                          <c:v>Q2</c:v>
                        </c:pt>
                        <c:pt idx="26">
                          <c:v>Q3</c:v>
                        </c:pt>
                        <c:pt idx="27">
                          <c:v>Q4</c:v>
                        </c:pt>
                        <c:pt idx="28">
                          <c:v>Q1</c:v>
                        </c:pt>
                        <c:pt idx="29">
                          <c:v>Q2</c:v>
                        </c:pt>
                        <c:pt idx="30">
                          <c:v>Q3</c:v>
                        </c:pt>
                        <c:pt idx="31">
                          <c:v>Q4</c:v>
                        </c:pt>
                        <c:pt idx="32">
                          <c:v>Q1</c:v>
                        </c:pt>
                        <c:pt idx="33">
                          <c:v>Q2</c:v>
                        </c:pt>
                        <c:pt idx="34">
                          <c:v>Q3</c:v>
                        </c:pt>
                        <c:pt idx="35">
                          <c:v>Q4</c:v>
                        </c:pt>
                        <c:pt idx="36">
                          <c:v>Q1</c:v>
                        </c:pt>
                        <c:pt idx="37">
                          <c:v>Q2</c:v>
                        </c:pt>
                        <c:pt idx="38">
                          <c:v>Q3</c:v>
                        </c:pt>
                        <c:pt idx="39">
                          <c:v>Q4</c:v>
                        </c:pt>
                        <c:pt idx="40">
                          <c:v>Q1</c:v>
                        </c:pt>
                        <c:pt idx="41">
                          <c:v>Q2</c:v>
                        </c:pt>
                        <c:pt idx="42">
                          <c:v>Q3</c:v>
                        </c:pt>
                        <c:pt idx="43">
                          <c:v>Q4</c:v>
                        </c:pt>
                        <c:pt idx="44">
                          <c:v>Q1</c:v>
                        </c:pt>
                        <c:pt idx="45">
                          <c:v>Q2</c:v>
                        </c:pt>
                        <c:pt idx="46">
                          <c:v>Q3</c:v>
                        </c:pt>
                        <c:pt idx="47">
                          <c:v>Q4</c:v>
                        </c:pt>
                        <c:pt idx="48">
                          <c:v>Q1</c:v>
                        </c:pt>
                        <c:pt idx="49">
                          <c:v>Q2</c:v>
                        </c:pt>
                        <c:pt idx="50">
                          <c:v>Q3</c:v>
                        </c:pt>
                        <c:pt idx="51">
                          <c:v>Q4</c:v>
                        </c:pt>
                      </c:lvl>
                      <c:lvl>
                        <c:pt idx="0">
                          <c:v>2012</c:v>
                        </c:pt>
                        <c:pt idx="4">
                          <c:v>2013</c:v>
                        </c:pt>
                        <c:pt idx="8">
                          <c:v>2014</c:v>
                        </c:pt>
                        <c:pt idx="12">
                          <c:v>2015</c:v>
                        </c:pt>
                        <c:pt idx="16">
                          <c:v>2016</c:v>
                        </c:pt>
                        <c:pt idx="20">
                          <c:v>2017</c:v>
                        </c:pt>
                        <c:pt idx="24">
                          <c:v>2018</c:v>
                        </c:pt>
                        <c:pt idx="28">
                          <c:v>2019</c:v>
                        </c:pt>
                        <c:pt idx="32">
                          <c:v>2020</c:v>
                        </c:pt>
                        <c:pt idx="36">
                          <c:v>2021</c:v>
                        </c:pt>
                        <c:pt idx="40">
                          <c:v>2022</c:v>
                        </c:pt>
                        <c:pt idx="44">
                          <c:v>2023</c:v>
                        </c:pt>
                        <c:pt idx="48">
                          <c:v>2024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'[SA imports of panels, LIBs and inverters downloaded from TradeMap in Feb 2024.xlsx]Data'!$B$13:$BY$13</c15:sqref>
                        </c15:formulaRef>
                      </c:ext>
                    </c:extLst>
                    <c:numCache>
                      <c:formatCode>_-* #\ ##0_-;\-* #\ ##0_-;_-* "-"??_-;_-@_-</c:formatCode>
                      <c:ptCount val="48"/>
                      <c:pt idx="0">
                        <c:v>269</c:v>
                      </c:pt>
                      <c:pt idx="1">
                        <c:v>278</c:v>
                      </c:pt>
                      <c:pt idx="2">
                        <c:v>1223</c:v>
                      </c:pt>
                      <c:pt idx="3">
                        <c:v>1280</c:v>
                      </c:pt>
                      <c:pt idx="4">
                        <c:v>874</c:v>
                      </c:pt>
                      <c:pt idx="5">
                        <c:v>997</c:v>
                      </c:pt>
                      <c:pt idx="6">
                        <c:v>977</c:v>
                      </c:pt>
                      <c:pt idx="7">
                        <c:v>1188</c:v>
                      </c:pt>
                      <c:pt idx="8">
                        <c:v>861</c:v>
                      </c:pt>
                      <c:pt idx="9">
                        <c:v>1145</c:v>
                      </c:pt>
                      <c:pt idx="10">
                        <c:v>1288</c:v>
                      </c:pt>
                      <c:pt idx="11">
                        <c:v>1262</c:v>
                      </c:pt>
                      <c:pt idx="12">
                        <c:v>1637</c:v>
                      </c:pt>
                      <c:pt idx="13">
                        <c:v>1708</c:v>
                      </c:pt>
                      <c:pt idx="14">
                        <c:v>2380</c:v>
                      </c:pt>
                      <c:pt idx="15">
                        <c:v>2073</c:v>
                      </c:pt>
                      <c:pt idx="16">
                        <c:v>2178</c:v>
                      </c:pt>
                      <c:pt idx="17">
                        <c:v>2647</c:v>
                      </c:pt>
                      <c:pt idx="18">
                        <c:v>2124</c:v>
                      </c:pt>
                      <c:pt idx="19">
                        <c:v>2852</c:v>
                      </c:pt>
                      <c:pt idx="20">
                        <c:v>2497</c:v>
                      </c:pt>
                      <c:pt idx="21">
                        <c:v>2614</c:v>
                      </c:pt>
                      <c:pt idx="22">
                        <c:v>2533</c:v>
                      </c:pt>
                      <c:pt idx="23">
                        <c:v>2114</c:v>
                      </c:pt>
                      <c:pt idx="24">
                        <c:v>2912</c:v>
                      </c:pt>
                      <c:pt idx="25">
                        <c:v>3399</c:v>
                      </c:pt>
                      <c:pt idx="26">
                        <c:v>2381</c:v>
                      </c:pt>
                      <c:pt idx="27">
                        <c:v>2432</c:v>
                      </c:pt>
                      <c:pt idx="28">
                        <c:v>2114</c:v>
                      </c:pt>
                      <c:pt idx="29">
                        <c:v>3104</c:v>
                      </c:pt>
                      <c:pt idx="30">
                        <c:v>3087</c:v>
                      </c:pt>
                      <c:pt idx="31">
                        <c:v>2729</c:v>
                      </c:pt>
                      <c:pt idx="32">
                        <c:v>3983</c:v>
                      </c:pt>
                      <c:pt idx="33">
                        <c:v>2452</c:v>
                      </c:pt>
                      <c:pt idx="34">
                        <c:v>4974</c:v>
                      </c:pt>
                      <c:pt idx="35">
                        <c:v>6077</c:v>
                      </c:pt>
                      <c:pt idx="36">
                        <c:v>4251</c:v>
                      </c:pt>
                      <c:pt idx="37">
                        <c:v>3699</c:v>
                      </c:pt>
                      <c:pt idx="38">
                        <c:v>5469</c:v>
                      </c:pt>
                      <c:pt idx="39">
                        <c:v>6815</c:v>
                      </c:pt>
                      <c:pt idx="40">
                        <c:v>8114</c:v>
                      </c:pt>
                      <c:pt idx="41">
                        <c:v>14457</c:v>
                      </c:pt>
                      <c:pt idx="42">
                        <c:v>15224</c:v>
                      </c:pt>
                      <c:pt idx="43">
                        <c:v>25498</c:v>
                      </c:pt>
                      <c:pt idx="44">
                        <c:v>11615</c:v>
                      </c:pt>
                      <c:pt idx="45">
                        <c:v>8780</c:v>
                      </c:pt>
                      <c:pt idx="46">
                        <c:v>11855</c:v>
                      </c:pt>
                      <c:pt idx="47">
                        <c:v>9819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0FA6-4C1A-B00C-BAA74736A686}"/>
                  </c:ext>
                </c:extLst>
              </c15:ser>
            </c15:filteredBarSeries>
          </c:ext>
        </c:extLst>
      </c:barChart>
      <c:catAx>
        <c:axId val="175246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2470000"/>
        <c:crosses val="autoZero"/>
        <c:auto val="1"/>
        <c:lblAlgn val="ctr"/>
        <c:lblOffset val="100"/>
        <c:noMultiLvlLbl val="0"/>
      </c:catAx>
      <c:valAx>
        <c:axId val="1752470000"/>
        <c:scaling>
          <c:orientation val="minMax"/>
          <c:max val="18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2467600"/>
        <c:crosses val="autoZero"/>
        <c:crossBetween val="between"/>
        <c:majorUnit val="100000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US$ billion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300964962719524E-2"/>
          <c:y val="3.493163494744677E-2"/>
          <c:w val="0.89298934495549243"/>
          <c:h val="0.78359298111189946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'[SA imports of solar panels downloaded from TradeMap in May 2024.xlsx]Data'!$B$21</c:f>
              <c:strCache>
                <c:ptCount val="1"/>
                <c:pt idx="0">
                  <c:v>Solar PV cells (US$)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48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1B-4F47-98DB-D43650F53F7F}"/>
              </c:ext>
            </c:extLst>
          </c:dPt>
          <c:dPt>
            <c:idx val="49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1B-4F47-98DB-D43650F53F7F}"/>
              </c:ext>
            </c:extLst>
          </c:dPt>
          <c:dPt>
            <c:idx val="5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01B-4F47-98DB-D43650F53F7F}"/>
              </c:ext>
            </c:extLst>
          </c:dPt>
          <c:dPt>
            <c:idx val="5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01B-4F47-98DB-D43650F53F7F}"/>
              </c:ext>
            </c:extLst>
          </c:dPt>
          <c:cat>
            <c:strRef>
              <c:f>'[SA imports of solar panels downloaded from TradeMap in May 2024.xlsx]Data'!$C$3:$CD$3</c:f>
              <c:strCache>
                <c:ptCount val="57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</c:v>
                </c:pt>
                <c:pt idx="25">
                  <c:v>Q2</c:v>
                </c:pt>
                <c:pt idx="26">
                  <c:v>Q3</c:v>
                </c:pt>
                <c:pt idx="27">
                  <c:v>Q4</c:v>
                </c:pt>
                <c:pt idx="28">
                  <c:v>Q1</c:v>
                </c:pt>
                <c:pt idx="29">
                  <c:v>Q2</c:v>
                </c:pt>
                <c:pt idx="30">
                  <c:v>Q3</c:v>
                </c:pt>
                <c:pt idx="31">
                  <c:v>Q4</c:v>
                </c:pt>
                <c:pt idx="32">
                  <c:v>Q1</c:v>
                </c:pt>
                <c:pt idx="33">
                  <c:v>Q2</c:v>
                </c:pt>
                <c:pt idx="34">
                  <c:v>Q3</c:v>
                </c:pt>
                <c:pt idx="35">
                  <c:v>Q4</c:v>
                </c:pt>
                <c:pt idx="36">
                  <c:v>Q1</c:v>
                </c:pt>
                <c:pt idx="37">
                  <c:v>Q2</c:v>
                </c:pt>
                <c:pt idx="38">
                  <c:v>Q3</c:v>
                </c:pt>
                <c:pt idx="39">
                  <c:v>Q4</c:v>
                </c:pt>
                <c:pt idx="40">
                  <c:v>Q1</c:v>
                </c:pt>
                <c:pt idx="41">
                  <c:v>Q2</c:v>
                </c:pt>
                <c:pt idx="42">
                  <c:v>Q3</c:v>
                </c:pt>
                <c:pt idx="43">
                  <c:v>Q4</c:v>
                </c:pt>
                <c:pt idx="44">
                  <c:v>Q1</c:v>
                </c:pt>
                <c:pt idx="45">
                  <c:v>Q2</c:v>
                </c:pt>
                <c:pt idx="46">
                  <c:v>Q3</c:v>
                </c:pt>
                <c:pt idx="47">
                  <c:v>Q4</c:v>
                </c:pt>
                <c:pt idx="48">
                  <c:v>Q1</c:v>
                </c:pt>
                <c:pt idx="49">
                  <c:v>Q2</c:v>
                </c:pt>
                <c:pt idx="50">
                  <c:v>Q3</c:v>
                </c:pt>
                <c:pt idx="51">
                  <c:v>Q4</c:v>
                </c:pt>
                <c:pt idx="52">
                  <c:v>Q1</c:v>
                </c:pt>
                <c:pt idx="53">
                  <c:v>Q2</c:v>
                </c:pt>
                <c:pt idx="54">
                  <c:v>Q3</c:v>
                </c:pt>
                <c:pt idx="55">
                  <c:v>Q4</c:v>
                </c:pt>
                <c:pt idx="56">
                  <c:v>Q1</c:v>
                </c:pt>
              </c:strCache>
              <c:extLst/>
            </c:strRef>
          </c:cat>
          <c:val>
            <c:numRef>
              <c:f>'[SA imports of solar panels downloaded from TradeMap in May 2024.xlsx]Data'!$C$21:$CD$21</c:f>
              <c:numCache>
                <c:formatCode>General</c:formatCode>
                <c:ptCount val="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5059</c:v>
                </c:pt>
                <c:pt idx="49">
                  <c:v>2208</c:v>
                </c:pt>
                <c:pt idx="50">
                  <c:v>1618</c:v>
                </c:pt>
                <c:pt idx="51">
                  <c:v>2188</c:v>
                </c:pt>
                <c:pt idx="52" formatCode="_-* #\ ##0_-;\-* #\ ##0_-;_-* &quot;-&quot;??_-;_-@_-">
                  <c:v>4034</c:v>
                </c:pt>
                <c:pt idx="53" formatCode="_-* #\ ##0_-;\-* #\ ##0_-;_-* &quot;-&quot;??_-;_-@_-">
                  <c:v>5113</c:v>
                </c:pt>
                <c:pt idx="54" formatCode="_-* #\ ##0_-;\-* #\ ##0_-;_-* &quot;-&quot;??_-;_-@_-">
                  <c:v>1932</c:v>
                </c:pt>
                <c:pt idx="55">
                  <c:v>2480</c:v>
                </c:pt>
                <c:pt idx="56">
                  <c:v>1169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301B-4F47-98DB-D43650F53F7F}"/>
            </c:ext>
          </c:extLst>
        </c:ser>
        <c:ser>
          <c:idx val="2"/>
          <c:order val="2"/>
          <c:tx>
            <c:strRef>
              <c:f>'[SA imports of solar panels downloaded from TradeMap in May 2024.xlsx]Data'!$B$22</c:f>
              <c:strCache>
                <c:ptCount val="1"/>
                <c:pt idx="0">
                  <c:v>Solar PV modules and panels (US$)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'[SA imports of solar panels downloaded from TradeMap in May 2024.xlsx]Data'!$C$3:$CD$3</c:f>
              <c:strCache>
                <c:ptCount val="57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</c:v>
                </c:pt>
                <c:pt idx="25">
                  <c:v>Q2</c:v>
                </c:pt>
                <c:pt idx="26">
                  <c:v>Q3</c:v>
                </c:pt>
                <c:pt idx="27">
                  <c:v>Q4</c:v>
                </c:pt>
                <c:pt idx="28">
                  <c:v>Q1</c:v>
                </c:pt>
                <c:pt idx="29">
                  <c:v>Q2</c:v>
                </c:pt>
                <c:pt idx="30">
                  <c:v>Q3</c:v>
                </c:pt>
                <c:pt idx="31">
                  <c:v>Q4</c:v>
                </c:pt>
                <c:pt idx="32">
                  <c:v>Q1</c:v>
                </c:pt>
                <c:pt idx="33">
                  <c:v>Q2</c:v>
                </c:pt>
                <c:pt idx="34">
                  <c:v>Q3</c:v>
                </c:pt>
                <c:pt idx="35">
                  <c:v>Q4</c:v>
                </c:pt>
                <c:pt idx="36">
                  <c:v>Q1</c:v>
                </c:pt>
                <c:pt idx="37">
                  <c:v>Q2</c:v>
                </c:pt>
                <c:pt idx="38">
                  <c:v>Q3</c:v>
                </c:pt>
                <c:pt idx="39">
                  <c:v>Q4</c:v>
                </c:pt>
                <c:pt idx="40">
                  <c:v>Q1</c:v>
                </c:pt>
                <c:pt idx="41">
                  <c:v>Q2</c:v>
                </c:pt>
                <c:pt idx="42">
                  <c:v>Q3</c:v>
                </c:pt>
                <c:pt idx="43">
                  <c:v>Q4</c:v>
                </c:pt>
                <c:pt idx="44">
                  <c:v>Q1</c:v>
                </c:pt>
                <c:pt idx="45">
                  <c:v>Q2</c:v>
                </c:pt>
                <c:pt idx="46">
                  <c:v>Q3</c:v>
                </c:pt>
                <c:pt idx="47">
                  <c:v>Q4</c:v>
                </c:pt>
                <c:pt idx="48">
                  <c:v>Q1</c:v>
                </c:pt>
                <c:pt idx="49">
                  <c:v>Q2</c:v>
                </c:pt>
                <c:pt idx="50">
                  <c:v>Q3</c:v>
                </c:pt>
                <c:pt idx="51">
                  <c:v>Q4</c:v>
                </c:pt>
                <c:pt idx="52">
                  <c:v>Q1</c:v>
                </c:pt>
                <c:pt idx="53">
                  <c:v>Q2</c:v>
                </c:pt>
                <c:pt idx="54">
                  <c:v>Q3</c:v>
                </c:pt>
                <c:pt idx="55">
                  <c:v>Q4</c:v>
                </c:pt>
                <c:pt idx="56">
                  <c:v>Q1</c:v>
                </c:pt>
              </c:strCache>
              <c:extLst/>
            </c:strRef>
          </c:cat>
          <c:val>
            <c:numRef>
              <c:f>'[SA imports of solar panels downloaded from TradeMap in May 2024.xlsx]Data'!$C$22:$CD$22</c:f>
              <c:numCache>
                <c:formatCode>General</c:formatCode>
                <c:ptCount val="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92863</c:v>
                </c:pt>
                <c:pt idx="49">
                  <c:v>79365</c:v>
                </c:pt>
                <c:pt idx="50">
                  <c:v>92810</c:v>
                </c:pt>
                <c:pt idx="51">
                  <c:v>68990</c:v>
                </c:pt>
                <c:pt idx="52" formatCode="_-* #\ ##0_-;\-* #\ ##0_-;_-* &quot;-&quot;??_-;_-@_-">
                  <c:v>196024</c:v>
                </c:pt>
                <c:pt idx="53" formatCode="_-* #\ ##0_-;\-* #\ ##0_-;_-* &quot;-&quot;??_-;_-@_-">
                  <c:v>445436</c:v>
                </c:pt>
                <c:pt idx="54" formatCode="_-* #\ ##0_-;\-* #\ ##0_-;_-* &quot;-&quot;??_-;_-@_-">
                  <c:v>244661</c:v>
                </c:pt>
                <c:pt idx="55" formatCode="_-* #\ ##0_-;\-* #\ ##0_-;_-* &quot;-&quot;??_-;_-@_-">
                  <c:v>47399</c:v>
                </c:pt>
                <c:pt idx="56" formatCode="_-* #\ ##0_-;\-* #\ ##0_-;_-* &quot;-&quot;??_-;_-@_-">
                  <c:v>41539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301B-4F47-98DB-D43650F53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052848"/>
        <c:axId val="31054288"/>
      </c:barChart>
      <c:lineChart>
        <c:grouping val="standard"/>
        <c:varyColors val="0"/>
        <c:ser>
          <c:idx val="0"/>
          <c:order val="0"/>
          <c:tx>
            <c:strRef>
              <c:f>'[SA imports of solar panels downloaded from TradeMap in May 2024.xlsx]Data'!$B$20</c:f>
              <c:strCache>
                <c:ptCount val="1"/>
                <c:pt idx="0">
                  <c:v>Total (US$)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'[SA imports of solar panels downloaded from TradeMap in May 2024.xlsx]Data'!$C$2:$CD$3</c:f>
              <c:multiLvlStrCache>
                <c:ptCount val="57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  <c:pt idx="52">
                    <c:v>Q1</c:v>
                  </c:pt>
                  <c:pt idx="53">
                    <c:v>Q2</c:v>
                  </c:pt>
                  <c:pt idx="54">
                    <c:v>Q3</c:v>
                  </c:pt>
                  <c:pt idx="55">
                    <c:v>Q4</c:v>
                  </c:pt>
                  <c:pt idx="56">
                    <c:v>Q1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  <c:pt idx="56">
                    <c:v>2024</c:v>
                  </c:pt>
                </c:lvl>
              </c:multiLvlStrCache>
              <c:extLst/>
            </c:multiLvlStrRef>
          </c:cat>
          <c:val>
            <c:numRef>
              <c:f>'[SA imports of solar panels downloaded from TradeMap in May 2024.xlsx]Data'!$C$20:$CD$20</c:f>
              <c:numCache>
                <c:formatCode>General</c:formatCode>
                <c:ptCount val="57"/>
                <c:pt idx="0">
                  <c:v>19026</c:v>
                </c:pt>
                <c:pt idx="1">
                  <c:v>17716</c:v>
                </c:pt>
                <c:pt idx="2">
                  <c:v>22461</c:v>
                </c:pt>
                <c:pt idx="3">
                  <c:v>23507.5</c:v>
                </c:pt>
                <c:pt idx="4">
                  <c:v>20926</c:v>
                </c:pt>
                <c:pt idx="5">
                  <c:v>16050.5</c:v>
                </c:pt>
                <c:pt idx="6">
                  <c:v>15796.5</c:v>
                </c:pt>
                <c:pt idx="7">
                  <c:v>10674.5</c:v>
                </c:pt>
                <c:pt idx="8">
                  <c:v>5776</c:v>
                </c:pt>
                <c:pt idx="9">
                  <c:v>5238</c:v>
                </c:pt>
                <c:pt idx="10">
                  <c:v>7628</c:v>
                </c:pt>
                <c:pt idx="11">
                  <c:v>5174</c:v>
                </c:pt>
                <c:pt idx="12">
                  <c:v>81693</c:v>
                </c:pt>
                <c:pt idx="13">
                  <c:v>113233</c:v>
                </c:pt>
                <c:pt idx="14">
                  <c:v>166943</c:v>
                </c:pt>
                <c:pt idx="15">
                  <c:v>114947</c:v>
                </c:pt>
                <c:pt idx="16">
                  <c:v>116394</c:v>
                </c:pt>
                <c:pt idx="17">
                  <c:v>92118</c:v>
                </c:pt>
                <c:pt idx="18">
                  <c:v>58975</c:v>
                </c:pt>
                <c:pt idx="19">
                  <c:v>20790</c:v>
                </c:pt>
                <c:pt idx="20">
                  <c:v>16901</c:v>
                </c:pt>
                <c:pt idx="21">
                  <c:v>35796</c:v>
                </c:pt>
                <c:pt idx="22">
                  <c:v>53282</c:v>
                </c:pt>
                <c:pt idx="23">
                  <c:v>81321</c:v>
                </c:pt>
                <c:pt idx="24">
                  <c:v>55800</c:v>
                </c:pt>
                <c:pt idx="25">
                  <c:v>31485</c:v>
                </c:pt>
                <c:pt idx="26">
                  <c:v>28523</c:v>
                </c:pt>
                <c:pt idx="27">
                  <c:v>22286</c:v>
                </c:pt>
                <c:pt idx="28">
                  <c:v>22027</c:v>
                </c:pt>
                <c:pt idx="29">
                  <c:v>22204</c:v>
                </c:pt>
                <c:pt idx="30">
                  <c:v>23383</c:v>
                </c:pt>
                <c:pt idx="31">
                  <c:v>21330</c:v>
                </c:pt>
                <c:pt idx="32">
                  <c:v>25807</c:v>
                </c:pt>
                <c:pt idx="33">
                  <c:v>24390</c:v>
                </c:pt>
                <c:pt idx="34">
                  <c:v>17844</c:v>
                </c:pt>
                <c:pt idx="35">
                  <c:v>39786</c:v>
                </c:pt>
                <c:pt idx="36">
                  <c:v>31559</c:v>
                </c:pt>
                <c:pt idx="37">
                  <c:v>117820</c:v>
                </c:pt>
                <c:pt idx="38">
                  <c:v>88997</c:v>
                </c:pt>
                <c:pt idx="39">
                  <c:v>35160</c:v>
                </c:pt>
                <c:pt idx="40">
                  <c:v>27817</c:v>
                </c:pt>
                <c:pt idx="41">
                  <c:v>34341</c:v>
                </c:pt>
                <c:pt idx="42">
                  <c:v>20122</c:v>
                </c:pt>
                <c:pt idx="43">
                  <c:v>41139</c:v>
                </c:pt>
                <c:pt idx="44">
                  <c:v>48567</c:v>
                </c:pt>
                <c:pt idx="45">
                  <c:v>63921</c:v>
                </c:pt>
                <c:pt idx="46">
                  <c:v>66619</c:v>
                </c:pt>
                <c:pt idx="47">
                  <c:v>59882</c:v>
                </c:pt>
                <c:pt idx="48">
                  <c:v>97922</c:v>
                </c:pt>
                <c:pt idx="49">
                  <c:v>81573</c:v>
                </c:pt>
                <c:pt idx="50">
                  <c:v>94428</c:v>
                </c:pt>
                <c:pt idx="51">
                  <c:v>71178</c:v>
                </c:pt>
                <c:pt idx="52" formatCode="_-* #\ ##0_-;\-* #\ ##0_-;_-* &quot;-&quot;??_-;_-@_-">
                  <c:v>200058</c:v>
                </c:pt>
                <c:pt idx="53" formatCode="_-* #\ ##0_-;\-* #\ ##0_-;_-* &quot;-&quot;??_-;_-@_-">
                  <c:v>450549</c:v>
                </c:pt>
                <c:pt idx="54" formatCode="_-* #\ ##0_-;\-* #\ ##0_-;_-* &quot;-&quot;??_-;_-@_-">
                  <c:v>246593</c:v>
                </c:pt>
                <c:pt idx="55" formatCode="_-* #\ ##0_-;\-* #\ ##0_-;_-* &quot;-&quot;??_-;_-@_-">
                  <c:v>49879</c:v>
                </c:pt>
                <c:pt idx="56" formatCode="_-* #\ ##0_-;\-* #\ ##0_-;_-* &quot;-&quot;??_-;_-@_-">
                  <c:v>42708</c:v>
                </c:pt>
              </c:numCache>
              <c:extLst/>
            </c:numRef>
          </c:val>
          <c:smooth val="1"/>
          <c:extLst>
            <c:ext xmlns:c16="http://schemas.microsoft.com/office/drawing/2014/chart" uri="{C3380CC4-5D6E-409C-BE32-E72D297353CC}">
              <c16:uniqueId val="{0000000A-301B-4F47-98DB-D43650F53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052848"/>
        <c:axId val="31054288"/>
      </c:line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8446416"/>
        <c:axId val="1958444016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'[SA imports of solar panels downloaded from TradeMap in May 2024.xlsx]Data'!$B$24</c15:sqref>
                        </c15:formulaRef>
                      </c:ext>
                    </c:extLst>
                    <c:strCache>
                      <c:ptCount val="1"/>
                      <c:pt idx="0">
                        <c:v>Total (ZAR)</c:v>
                      </c:pt>
                    </c:strCache>
                  </c:strRef>
                </c:tx>
                <c:spPr>
                  <a:ln w="317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'[SA imports of solar panels downloaded from TradeMap in May 2024.xlsx]Data'!$C$3:$CD$3</c15:sqref>
                        </c15:formulaRef>
                      </c:ext>
                    </c:extLst>
                    <c:strCache>
                      <c:ptCount val="57"/>
                      <c:pt idx="0">
                        <c:v>Q1</c:v>
                      </c:pt>
                      <c:pt idx="1">
                        <c:v>Q2</c:v>
                      </c:pt>
                      <c:pt idx="2">
                        <c:v>Q3</c:v>
                      </c:pt>
                      <c:pt idx="3">
                        <c:v>Q4</c:v>
                      </c:pt>
                      <c:pt idx="4">
                        <c:v>Q1</c:v>
                      </c:pt>
                      <c:pt idx="5">
                        <c:v>Q2</c:v>
                      </c:pt>
                      <c:pt idx="6">
                        <c:v>Q3</c:v>
                      </c:pt>
                      <c:pt idx="7">
                        <c:v>Q4</c:v>
                      </c:pt>
                      <c:pt idx="8">
                        <c:v>Q1</c:v>
                      </c:pt>
                      <c:pt idx="9">
                        <c:v>Q2</c:v>
                      </c:pt>
                      <c:pt idx="10">
                        <c:v>Q3</c:v>
                      </c:pt>
                      <c:pt idx="11">
                        <c:v>Q4</c:v>
                      </c:pt>
                      <c:pt idx="12">
                        <c:v>Q1</c:v>
                      </c:pt>
                      <c:pt idx="13">
                        <c:v>Q2</c:v>
                      </c:pt>
                      <c:pt idx="14">
                        <c:v>Q3</c:v>
                      </c:pt>
                      <c:pt idx="15">
                        <c:v>Q4</c:v>
                      </c:pt>
                      <c:pt idx="16">
                        <c:v>Q1</c:v>
                      </c:pt>
                      <c:pt idx="17">
                        <c:v>Q2</c:v>
                      </c:pt>
                      <c:pt idx="18">
                        <c:v>Q3</c:v>
                      </c:pt>
                      <c:pt idx="19">
                        <c:v>Q4</c:v>
                      </c:pt>
                      <c:pt idx="20">
                        <c:v>Q1</c:v>
                      </c:pt>
                      <c:pt idx="21">
                        <c:v>Q2</c:v>
                      </c:pt>
                      <c:pt idx="22">
                        <c:v>Q3</c:v>
                      </c:pt>
                      <c:pt idx="23">
                        <c:v>Q4</c:v>
                      </c:pt>
                      <c:pt idx="24">
                        <c:v>Q1</c:v>
                      </c:pt>
                      <c:pt idx="25">
                        <c:v>Q2</c:v>
                      </c:pt>
                      <c:pt idx="26">
                        <c:v>Q3</c:v>
                      </c:pt>
                      <c:pt idx="27">
                        <c:v>Q4</c:v>
                      </c:pt>
                      <c:pt idx="28">
                        <c:v>Q1</c:v>
                      </c:pt>
                      <c:pt idx="29">
                        <c:v>Q2</c:v>
                      </c:pt>
                      <c:pt idx="30">
                        <c:v>Q3</c:v>
                      </c:pt>
                      <c:pt idx="31">
                        <c:v>Q4</c:v>
                      </c:pt>
                      <c:pt idx="32">
                        <c:v>Q1</c:v>
                      </c:pt>
                      <c:pt idx="33">
                        <c:v>Q2</c:v>
                      </c:pt>
                      <c:pt idx="34">
                        <c:v>Q3</c:v>
                      </c:pt>
                      <c:pt idx="35">
                        <c:v>Q4</c:v>
                      </c:pt>
                      <c:pt idx="36">
                        <c:v>Q1</c:v>
                      </c:pt>
                      <c:pt idx="37">
                        <c:v>Q2</c:v>
                      </c:pt>
                      <c:pt idx="38">
                        <c:v>Q3</c:v>
                      </c:pt>
                      <c:pt idx="39">
                        <c:v>Q4</c:v>
                      </c:pt>
                      <c:pt idx="40">
                        <c:v>Q1</c:v>
                      </c:pt>
                      <c:pt idx="41">
                        <c:v>Q2</c:v>
                      </c:pt>
                      <c:pt idx="42">
                        <c:v>Q3</c:v>
                      </c:pt>
                      <c:pt idx="43">
                        <c:v>Q4</c:v>
                      </c:pt>
                      <c:pt idx="44">
                        <c:v>Q1</c:v>
                      </c:pt>
                      <c:pt idx="45">
                        <c:v>Q2</c:v>
                      </c:pt>
                      <c:pt idx="46">
                        <c:v>Q3</c:v>
                      </c:pt>
                      <c:pt idx="47">
                        <c:v>Q4</c:v>
                      </c:pt>
                      <c:pt idx="48">
                        <c:v>Q1</c:v>
                      </c:pt>
                      <c:pt idx="49">
                        <c:v>Q2</c:v>
                      </c:pt>
                      <c:pt idx="50">
                        <c:v>Q3</c:v>
                      </c:pt>
                      <c:pt idx="51">
                        <c:v>Q4</c:v>
                      </c:pt>
                      <c:pt idx="52">
                        <c:v>Q1</c:v>
                      </c:pt>
                      <c:pt idx="53">
                        <c:v>Q2</c:v>
                      </c:pt>
                      <c:pt idx="54">
                        <c:v>Q3</c:v>
                      </c:pt>
                      <c:pt idx="55">
                        <c:v>Q4</c:v>
                      </c:pt>
                      <c:pt idx="56">
                        <c:v>Q1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'[SA imports of solar panels downloaded from TradeMap in May 2024.xlsx]Data'!$C$24:$CD$24</c15:sqref>
                        </c15:formulaRef>
                      </c:ext>
                    </c:extLst>
                    <c:numCache>
                      <c:formatCode>General</c:formatCode>
                      <c:ptCount val="57"/>
                      <c:pt idx="0">
                        <c:v>112447365</c:v>
                      </c:pt>
                      <c:pt idx="1">
                        <c:v>133200861</c:v>
                      </c:pt>
                      <c:pt idx="2">
                        <c:v>163383971</c:v>
                      </c:pt>
                      <c:pt idx="3">
                        <c:v>161806697.5</c:v>
                      </c:pt>
                      <c:pt idx="4">
                        <c:v>146190001</c:v>
                      </c:pt>
                      <c:pt idx="5">
                        <c:v>108749958.5</c:v>
                      </c:pt>
                      <c:pt idx="6">
                        <c:v>112684516</c:v>
                      </c:pt>
                      <c:pt idx="7">
                        <c:v>85486013.5</c:v>
                      </c:pt>
                      <c:pt idx="8">
                        <c:v>45322323</c:v>
                      </c:pt>
                      <c:pt idx="9">
                        <c:v>42112380</c:v>
                      </c:pt>
                      <c:pt idx="10">
                        <c:v>56666981</c:v>
                      </c:pt>
                      <c:pt idx="11">
                        <c:v>43794778</c:v>
                      </c:pt>
                      <c:pt idx="12">
                        <c:v>731235087</c:v>
                      </c:pt>
                      <c:pt idx="13">
                        <c:v>1077650022</c:v>
                      </c:pt>
                      <c:pt idx="14">
                        <c:v>1665221059</c:v>
                      </c:pt>
                      <c:pt idx="15">
                        <c:v>1167894521</c:v>
                      </c:pt>
                      <c:pt idx="16">
                        <c:v>1263268270</c:v>
                      </c:pt>
                      <c:pt idx="17">
                        <c:v>967439969</c:v>
                      </c:pt>
                      <c:pt idx="18">
                        <c:v>630101834</c:v>
                      </c:pt>
                      <c:pt idx="19">
                        <c:v>229026587</c:v>
                      </c:pt>
                      <c:pt idx="20">
                        <c:v>198611562</c:v>
                      </c:pt>
                      <c:pt idx="21">
                        <c:v>432572722</c:v>
                      </c:pt>
                      <c:pt idx="22">
                        <c:v>696923862</c:v>
                      </c:pt>
                      <c:pt idx="23">
                        <c:v>1149413155</c:v>
                      </c:pt>
                      <c:pt idx="24">
                        <c:v>885985015</c:v>
                      </c:pt>
                      <c:pt idx="25">
                        <c:v>471612947</c:v>
                      </c:pt>
                      <c:pt idx="26">
                        <c:v>400307795</c:v>
                      </c:pt>
                      <c:pt idx="27">
                        <c:v>310585088</c:v>
                      </c:pt>
                      <c:pt idx="28">
                        <c:v>291852216</c:v>
                      </c:pt>
                      <c:pt idx="29">
                        <c:v>293096925</c:v>
                      </c:pt>
                      <c:pt idx="30">
                        <c:v>308361515</c:v>
                      </c:pt>
                      <c:pt idx="31">
                        <c:v>293298003</c:v>
                      </c:pt>
                      <c:pt idx="32">
                        <c:v>308426934</c:v>
                      </c:pt>
                      <c:pt idx="33">
                        <c:v>311354578</c:v>
                      </c:pt>
                      <c:pt idx="34">
                        <c:v>254987211</c:v>
                      </c:pt>
                      <c:pt idx="35">
                        <c:v>567652539</c:v>
                      </c:pt>
                      <c:pt idx="36">
                        <c:v>445751340</c:v>
                      </c:pt>
                      <c:pt idx="37">
                        <c:v>1700366080</c:v>
                      </c:pt>
                      <c:pt idx="38">
                        <c:v>1282989409</c:v>
                      </c:pt>
                      <c:pt idx="39">
                        <c:v>516832288</c:v>
                      </c:pt>
                      <c:pt idx="40">
                        <c:v>416446159</c:v>
                      </c:pt>
                      <c:pt idx="41">
                        <c:v>630114852</c:v>
                      </c:pt>
                      <c:pt idx="42">
                        <c:v>339066615</c:v>
                      </c:pt>
                      <c:pt idx="43">
                        <c:v>644866248</c:v>
                      </c:pt>
                      <c:pt idx="44">
                        <c:v>725297389</c:v>
                      </c:pt>
                      <c:pt idx="45">
                        <c:v>904603867</c:v>
                      </c:pt>
                      <c:pt idx="46">
                        <c:v>974854861</c:v>
                      </c:pt>
                      <c:pt idx="47">
                        <c:v>919828861</c:v>
                      </c:pt>
                      <c:pt idx="48" formatCode="_-* #\ ##0_-;\-* #\ ##0_-;_-* &quot;-&quot;??_-;_-@_-">
                        <c:v>1478916000</c:v>
                      </c:pt>
                      <c:pt idx="49" formatCode="_-* #\ ##0_-;\-* #\ ##0_-;_-* &quot;-&quot;??_-;_-@_-">
                        <c:v>1268343000</c:v>
                      </c:pt>
                      <c:pt idx="50" formatCode="_-* #\ ##0_-;\-* #\ ##0_-;_-* &quot;-&quot;??_-;_-@_-">
                        <c:v>1606226000</c:v>
                      </c:pt>
                      <c:pt idx="51" formatCode="_-* #\ ##0_-;\-* #\ ##0_-;_-* &quot;-&quot;??_-;_-@_-">
                        <c:v>1254179000</c:v>
                      </c:pt>
                      <c:pt idx="52" formatCode="_-* #\ ##0_-;\-* #\ ##0_-;_-* &quot;-&quot;??_-;_-@_-">
                        <c:v>3549400000</c:v>
                      </c:pt>
                      <c:pt idx="53" formatCode="_-* #\ ##0_-;\-* #\ ##0_-;_-* &quot;-&quot;??_-;_-@_-">
                        <c:v>8393939000</c:v>
                      </c:pt>
                      <c:pt idx="54" formatCode="_-* #\ ##0_-;\-* #\ ##0_-;_-* &quot;-&quot;??_-;_-@_-">
                        <c:v>4596702000</c:v>
                      </c:pt>
                      <c:pt idx="55" formatCode="_-* #\ ##0_-;\-* #\ ##0_-;_-* &quot;-&quot;??_-;_-@_-">
                        <c:v>934518000</c:v>
                      </c:pt>
                      <c:pt idx="56" formatCode="_-* #\ ##0_-;\-* #\ ##0_-;_-* &quot;-&quot;??_-;_-@_-">
                        <c:v>806432000</c:v>
                      </c:pt>
                    </c:numCache>
                  </c:numRef>
                </c:val>
                <c:smooth val="1"/>
                <c:extLst>
                  <c:ext xmlns:c16="http://schemas.microsoft.com/office/drawing/2014/chart" uri="{C3380CC4-5D6E-409C-BE32-E72D297353CC}">
                    <c16:uniqueId val="{0000000B-301B-4F47-98DB-D43650F53F7F}"/>
                  </c:ext>
                </c:extLst>
              </c15:ser>
            </c15:filteredLineSeries>
          </c:ext>
        </c:extLst>
      </c:lineChart>
      <c:catAx>
        <c:axId val="3105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54288"/>
        <c:crosses val="autoZero"/>
        <c:auto val="1"/>
        <c:lblAlgn val="ctr"/>
        <c:lblOffset val="100"/>
        <c:noMultiLvlLbl val="0"/>
      </c:catAx>
      <c:valAx>
        <c:axId val="3105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52848"/>
        <c:crosses val="autoZero"/>
        <c:crossBetween val="between"/>
        <c:majorUnit val="50000"/>
        <c:dispUnits>
          <c:builtInUnit val="thousand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ZA"/>
                    <a:t>US$ millions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1958444016"/>
        <c:scaling>
          <c:orientation val="minMax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1958446416"/>
        <c:crosses val="max"/>
        <c:crossBetween val="between"/>
        <c:majorUnit val="0.2"/>
        <c:dispUnits>
          <c:builtInUnit val="b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ZA"/>
                    <a:t>ZAR billions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catAx>
        <c:axId val="1958446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584440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8977122425437039E-2"/>
          <c:y val="0.92827567008669387"/>
          <c:w val="0.82204575514912592"/>
          <c:h val="4.14212996102759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857016962259283E-2"/>
          <c:y val="4.437607148200514E-2"/>
          <c:w val="0.91102876750820472"/>
          <c:h val="0.8405015353739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'[SA imports of wind gensets downloaded from TradeMap in Feb 2024.xlsx]SA Imports'!$A$10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'[SA imports of wind gensets downloaded from TradeMap in Feb 2024.xlsx]SA Imports'!$J$8:$W$8</c:f>
              <c:strCach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 (Q1)</c:v>
                </c:pt>
              </c:strCache>
            </c:strRef>
          </c:cat>
          <c:val>
            <c:numRef>
              <c:f>'[SA imports of wind gensets downloaded from TradeMap in Feb 2024.xlsx]SA Imports'!$B$10:$W$10</c:f>
              <c:numCache>
                <c:formatCode>General</c:formatCode>
                <c:ptCount val="14"/>
                <c:pt idx="0">
                  <c:v>138</c:v>
                </c:pt>
                <c:pt idx="1">
                  <c:v>651</c:v>
                </c:pt>
                <c:pt idx="2">
                  <c:v>186069</c:v>
                </c:pt>
                <c:pt idx="3">
                  <c:v>125079</c:v>
                </c:pt>
                <c:pt idx="4">
                  <c:v>23262</c:v>
                </c:pt>
                <c:pt idx="5">
                  <c:v>137753</c:v>
                </c:pt>
                <c:pt idx="6">
                  <c:v>39374</c:v>
                </c:pt>
                <c:pt idx="7">
                  <c:v>25</c:v>
                </c:pt>
                <c:pt idx="8">
                  <c:v>101820</c:v>
                </c:pt>
                <c:pt idx="9">
                  <c:v>94876</c:v>
                </c:pt>
                <c:pt idx="10">
                  <c:v>737</c:v>
                </c:pt>
                <c:pt idx="11">
                  <c:v>174</c:v>
                </c:pt>
                <c:pt idx="12" formatCode="_-* #\ ##0_-;\-* #\ ##0_-;_-* &quot;-&quot;??_-;_-@_-">
                  <c:v>179211</c:v>
                </c:pt>
                <c:pt idx="13">
                  <c:v>109092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FE-46A4-B92B-196DAB0FD178}"/>
            </c:ext>
          </c:extLst>
        </c:ser>
        <c:ser>
          <c:idx val="1"/>
          <c:order val="1"/>
          <c:tx>
            <c:strRef>
              <c:f>'[SA imports of wind gensets downloaded from TradeMap in Feb 2024.xlsx]SA Imports'!$A$11</c:f>
              <c:strCache>
                <c:ptCount val="1"/>
                <c:pt idx="0">
                  <c:v>Denmark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'[SA imports of wind gensets downloaded from TradeMap in Feb 2024.xlsx]SA Imports'!$J$8:$W$8</c:f>
              <c:strCach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 (Q1)</c:v>
                </c:pt>
              </c:strCache>
            </c:strRef>
          </c:cat>
          <c:val>
            <c:numRef>
              <c:f>'[SA imports of wind gensets downloaded from TradeMap in Feb 2024.xlsx]SA Imports'!$B$11:$W$11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142293</c:v>
                </c:pt>
                <c:pt idx="3">
                  <c:v>75246</c:v>
                </c:pt>
                <c:pt idx="4">
                  <c:v>121534</c:v>
                </c:pt>
                <c:pt idx="5">
                  <c:v>97321</c:v>
                </c:pt>
                <c:pt idx="6">
                  <c:v>57726</c:v>
                </c:pt>
                <c:pt idx="7">
                  <c:v>0</c:v>
                </c:pt>
                <c:pt idx="8">
                  <c:v>77683</c:v>
                </c:pt>
                <c:pt idx="9">
                  <c:v>3302</c:v>
                </c:pt>
                <c:pt idx="10">
                  <c:v>115</c:v>
                </c:pt>
                <c:pt idx="11">
                  <c:v>79</c:v>
                </c:pt>
                <c:pt idx="12" formatCode="_-* #\ ##0_-;\-* #\ ##0_-;_-* &quot;-&quot;??_-;_-@_-">
                  <c:v>1049</c:v>
                </c:pt>
                <c:pt idx="13">
                  <c:v>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FE-46A4-B92B-196DAB0FD178}"/>
            </c:ext>
          </c:extLst>
        </c:ser>
        <c:ser>
          <c:idx val="5"/>
          <c:order val="2"/>
          <c:tx>
            <c:strRef>
              <c:f>'[SA imports of wind gensets downloaded from TradeMap in Feb 2024.xlsx]SA Imports'!$A$13</c:f>
              <c:strCache>
                <c:ptCount val="1"/>
                <c:pt idx="0">
                  <c:v>Spain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'[SA imports of wind gensets downloaded from TradeMap in Feb 2024.xlsx]SA Imports'!$J$8:$W$8</c:f>
              <c:strCach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 (Q1)</c:v>
                </c:pt>
              </c:strCache>
            </c:strRef>
          </c:cat>
          <c:val>
            <c:numRef>
              <c:f>'[SA imports of wind gensets downloaded from TradeMap in Feb 2024.xlsx]SA Imports'!$B$13:$W$13</c:f>
              <c:numCache>
                <c:formatCode>General</c:formatCode>
                <c:ptCount val="14"/>
                <c:pt idx="0">
                  <c:v>320</c:v>
                </c:pt>
                <c:pt idx="1">
                  <c:v>80</c:v>
                </c:pt>
                <c:pt idx="2">
                  <c:v>20945</c:v>
                </c:pt>
                <c:pt idx="3">
                  <c:v>80502</c:v>
                </c:pt>
                <c:pt idx="4">
                  <c:v>332</c:v>
                </c:pt>
                <c:pt idx="5">
                  <c:v>45937</c:v>
                </c:pt>
                <c:pt idx="6">
                  <c:v>0</c:v>
                </c:pt>
                <c:pt idx="7">
                  <c:v>0</c:v>
                </c:pt>
                <c:pt idx="8">
                  <c:v>107439</c:v>
                </c:pt>
                <c:pt idx="9">
                  <c:v>173757</c:v>
                </c:pt>
                <c:pt idx="10">
                  <c:v>10981</c:v>
                </c:pt>
                <c:pt idx="11">
                  <c:v>3</c:v>
                </c:pt>
                <c:pt idx="12" formatCode="_-* #\ ##0_-;\-* #\ ##0_-;_-* &quot;-&quot;??_-;_-@_-">
                  <c:v>1165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FE-46A4-B92B-196DAB0FD178}"/>
            </c:ext>
          </c:extLst>
        </c:ser>
        <c:ser>
          <c:idx val="2"/>
          <c:order val="3"/>
          <c:tx>
            <c:strRef>
              <c:f>'[SA imports of wind gensets downloaded from TradeMap in Feb 2024.xlsx]SA Imports'!$A$12</c:f>
              <c:strCache>
                <c:ptCount val="1"/>
                <c:pt idx="0">
                  <c:v>Germany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'[SA imports of wind gensets downloaded from TradeMap in Feb 2024.xlsx]SA Imports'!$J$8:$W$8</c:f>
              <c:strCach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 (Q1)</c:v>
                </c:pt>
              </c:strCache>
            </c:strRef>
          </c:cat>
          <c:val>
            <c:numRef>
              <c:f>'[SA imports of wind gensets downloaded from TradeMap in Feb 2024.xlsx]SA Imports'!$B$12:$W$12</c:f>
              <c:numCache>
                <c:formatCode>General</c:formatCode>
                <c:ptCount val="14"/>
                <c:pt idx="0">
                  <c:v>13</c:v>
                </c:pt>
                <c:pt idx="1">
                  <c:v>71</c:v>
                </c:pt>
                <c:pt idx="2">
                  <c:v>132109</c:v>
                </c:pt>
                <c:pt idx="3">
                  <c:v>45751</c:v>
                </c:pt>
                <c:pt idx="4">
                  <c:v>91121</c:v>
                </c:pt>
                <c:pt idx="5">
                  <c:v>85316</c:v>
                </c:pt>
                <c:pt idx="6">
                  <c:v>18</c:v>
                </c:pt>
                <c:pt idx="7">
                  <c:v>14</c:v>
                </c:pt>
                <c:pt idx="8">
                  <c:v>83</c:v>
                </c:pt>
                <c:pt idx="9">
                  <c:v>1560</c:v>
                </c:pt>
                <c:pt idx="10">
                  <c:v>1511</c:v>
                </c:pt>
                <c:pt idx="12" formatCode="_-* #\ ##0_-;\-* #\ ##0_-;_-* &quot;-&quot;??_-;_-@_-">
                  <c:v>590</c:v>
                </c:pt>
                <c:pt idx="13">
                  <c:v>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FE-46A4-B92B-196DAB0FD178}"/>
            </c:ext>
          </c:extLst>
        </c:ser>
        <c:ser>
          <c:idx val="3"/>
          <c:order val="4"/>
          <c:tx>
            <c:strRef>
              <c:f>'[SA imports of wind gensets downloaded from TradeMap in Feb 2024.xlsx]SA Imports'!$A$14</c:f>
              <c:strCache>
                <c:ptCount val="1"/>
                <c:pt idx="0">
                  <c:v>India</c:v>
                </c:pt>
              </c:strCache>
              <c:extLst xmlns:c15="http://schemas.microsoft.com/office/drawing/2012/chart"/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'[SA imports of wind gensets downloaded from TradeMap in Feb 2024.xlsx]SA Imports'!$J$8:$W$8</c:f>
              <c:strCach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 (Q1)</c:v>
                </c:pt>
              </c:strCache>
            </c:strRef>
          </c:cat>
          <c:val>
            <c:numRef>
              <c:f>'[SA imports of wind gensets downloaded from TradeMap in Feb 2024.xlsx]SA Imports'!$B$14:$W$14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50963</c:v>
                </c:pt>
                <c:pt idx="3">
                  <c:v>109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8</c:v>
                </c:pt>
                <c:pt idx="8">
                  <c:v>18742</c:v>
                </c:pt>
                <c:pt idx="9">
                  <c:v>41953</c:v>
                </c:pt>
                <c:pt idx="12" formatCode="_-* #\ ##0_-;\-* #\ ##0_-;_-* &quot;-&quot;??_-;_-@_-">
                  <c:v>16689</c:v>
                </c:pt>
                <c:pt idx="13">
                  <c:v>28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88FE-46A4-B92B-196DAB0FD178}"/>
            </c:ext>
          </c:extLst>
        </c:ser>
        <c:ser>
          <c:idx val="4"/>
          <c:order val="5"/>
          <c:tx>
            <c:strRef>
              <c:f>'[SA imports of wind gensets downloaded from TradeMap in Feb 2024.xlsx]SA Imports'!$A$15</c:f>
              <c:strCache>
                <c:ptCount val="1"/>
                <c:pt idx="0">
                  <c:v>USA</c:v>
                </c:pt>
              </c:strCache>
              <c:extLst xmlns:c15="http://schemas.microsoft.com/office/drawing/2012/chart"/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'[SA imports of wind gensets downloaded from TradeMap in Feb 2024.xlsx]SA Imports'!$J$8:$W$8</c:f>
              <c:strCach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 (Q1)</c:v>
                </c:pt>
              </c:strCache>
            </c:strRef>
          </c:cat>
          <c:val>
            <c:numRef>
              <c:f>'[SA imports of wind gensets downloaded from TradeMap in Feb 2024.xlsx]SA Imports'!$B$15:$W$15</c:f>
              <c:numCache>
                <c:formatCode>General</c:formatCode>
                <c:ptCount val="14"/>
                <c:pt idx="0">
                  <c:v>72</c:v>
                </c:pt>
                <c:pt idx="1">
                  <c:v>13</c:v>
                </c:pt>
                <c:pt idx="2">
                  <c:v>21009</c:v>
                </c:pt>
                <c:pt idx="3">
                  <c:v>17217</c:v>
                </c:pt>
                <c:pt idx="4">
                  <c:v>42</c:v>
                </c:pt>
                <c:pt idx="5">
                  <c:v>20</c:v>
                </c:pt>
                <c:pt idx="6">
                  <c:v>14</c:v>
                </c:pt>
                <c:pt idx="7">
                  <c:v>22</c:v>
                </c:pt>
                <c:pt idx="8">
                  <c:v>43</c:v>
                </c:pt>
                <c:pt idx="9">
                  <c:v>1</c:v>
                </c:pt>
                <c:pt idx="10">
                  <c:v>12</c:v>
                </c:pt>
                <c:pt idx="11">
                  <c:v>18</c:v>
                </c:pt>
                <c:pt idx="12">
                  <c:v>1307</c:v>
                </c:pt>
                <c:pt idx="13">
                  <c:v>19202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88FE-46A4-B92B-196DAB0FD178}"/>
            </c:ext>
          </c:extLst>
        </c:ser>
        <c:ser>
          <c:idx val="12"/>
          <c:order val="12"/>
          <c:tx>
            <c:strRef>
              <c:f>'[SA imports of wind gensets downloaded from TradeMap in Feb 2024.xlsx]SA Imports'!$A$16</c:f>
              <c:strCache>
                <c:ptCount val="1"/>
                <c:pt idx="0">
                  <c:v>Rest of the world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'[SA imports of wind gensets downloaded from TradeMap in Feb 2024.xlsx]SA Imports'!$J$8:$W$8</c:f>
              <c:strCach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 (Q1)</c:v>
                </c:pt>
              </c:strCache>
            </c:strRef>
          </c:cat>
          <c:val>
            <c:numRef>
              <c:f>'[SA imports of wind gensets downloaded from TradeMap in Feb 2024.xlsx]SA Imports'!$B$16:$W$16</c:f>
              <c:numCache>
                <c:formatCode>General</c:formatCode>
                <c:ptCount val="14"/>
                <c:pt idx="0">
                  <c:v>118</c:v>
                </c:pt>
                <c:pt idx="1">
                  <c:v>287</c:v>
                </c:pt>
                <c:pt idx="2">
                  <c:v>26984</c:v>
                </c:pt>
                <c:pt idx="3">
                  <c:v>36393</c:v>
                </c:pt>
                <c:pt idx="4">
                  <c:v>29316</c:v>
                </c:pt>
                <c:pt idx="5">
                  <c:v>20761</c:v>
                </c:pt>
                <c:pt idx="6">
                  <c:v>15</c:v>
                </c:pt>
                <c:pt idx="7">
                  <c:v>3</c:v>
                </c:pt>
                <c:pt idx="8">
                  <c:v>11327</c:v>
                </c:pt>
                <c:pt idx="9">
                  <c:v>21838</c:v>
                </c:pt>
                <c:pt idx="10">
                  <c:v>291</c:v>
                </c:pt>
                <c:pt idx="11">
                  <c:v>65</c:v>
                </c:pt>
                <c:pt idx="12">
                  <c:v>2953</c:v>
                </c:pt>
                <c:pt idx="13">
                  <c:v>1067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FE-46A4-B92B-196DAB0FD1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0299920"/>
        <c:axId val="960300400"/>
        <c:extLst>
          <c:ext xmlns:c15="http://schemas.microsoft.com/office/drawing/2012/chart" uri="{02D57815-91ED-43cb-92C2-25804820EDAC}">
            <c15:filteredBarSeries>
              <c15:ser>
                <c:idx val="6"/>
                <c:order val="6"/>
                <c:tx>
                  <c:strRef>
                    <c:extLst>
                      <c:ext uri="{02D57815-91ED-43cb-92C2-25804820EDAC}">
                        <c15:formulaRef>
                          <c15:sqref>'[SA imports of wind gensets downloaded from TradeMap in Feb 2024.xlsx]SA Imports'!$A$18</c15:sqref>
                        </c15:formulaRef>
                      </c:ext>
                    </c:extLst>
                    <c:strCache>
                      <c:ptCount val="1"/>
                      <c:pt idx="0">
                        <c:v>Vietnam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'[SA imports of wind gensets downloaded from TradeMap in Feb 2024.xlsx]SA Imports'!$J$8:$W$8</c15:sqref>
                        </c15:formulaRef>
                      </c:ext>
                    </c:extLst>
                    <c:strCache>
                      <c:ptCount val="14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  <c:pt idx="11">
                        <c:v>2022</c:v>
                      </c:pt>
                      <c:pt idx="12">
                        <c:v>2023</c:v>
                      </c:pt>
                      <c:pt idx="13">
                        <c:v>2024 (Q1)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'[SA imports of wind gensets downloaded from TradeMap in Feb 2024.xlsx]SA Imports'!$B$18:$U$18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10175</c:v>
                      </c:pt>
                      <c:pt idx="3">
                        <c:v>0</c:v>
                      </c:pt>
                      <c:pt idx="4">
                        <c:v>3177</c:v>
                      </c:pt>
                      <c:pt idx="5">
                        <c:v>7992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88FE-46A4-B92B-196DAB0FD178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'[SA imports of wind gensets downloaded from TradeMap in Feb 2024.xlsx]SA Imports'!$A$19</c15:sqref>
                        </c15:formulaRef>
                      </c:ext>
                    </c:extLst>
                    <c:strCache>
                      <c:ptCount val="1"/>
                      <c:pt idx="0">
                        <c:v>South Korea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'[SA imports of wind gensets downloaded from TradeMap in Feb 2024.xlsx]SA Imports'!$J$8:$W$8</c15:sqref>
                        </c15:formulaRef>
                      </c:ext>
                    </c:extLst>
                    <c:strCache>
                      <c:ptCount val="14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  <c:pt idx="11">
                        <c:v>2022</c:v>
                      </c:pt>
                      <c:pt idx="12">
                        <c:v>2023</c:v>
                      </c:pt>
                      <c:pt idx="13">
                        <c:v>2024 (Q1)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'[SA imports of wind gensets downloaded from TradeMap in Feb 2024.xlsx]SA Imports'!$B$19:$U$19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18223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5</c:v>
                      </c:pt>
                      <c:pt idx="9">
                        <c:v>0</c:v>
                      </c:pt>
                      <c:pt idx="1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88FE-46A4-B92B-196DAB0FD178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'[SA imports of wind gensets downloaded from TradeMap in Feb 2024.xlsx]SA Imports'!$A$20</c15:sqref>
                        </c15:formulaRef>
                      </c:ext>
                    </c:extLst>
                    <c:strCache>
                      <c:ptCount val="1"/>
                      <c:pt idx="0">
                        <c:v>Brazil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'[SA imports of wind gensets downloaded from TradeMap in Feb 2024.xlsx]SA Imports'!$J$8:$W$8</c15:sqref>
                        </c15:formulaRef>
                      </c:ext>
                    </c:extLst>
                    <c:strCache>
                      <c:ptCount val="14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  <c:pt idx="11">
                        <c:v>2022</c:v>
                      </c:pt>
                      <c:pt idx="12">
                        <c:v>2023</c:v>
                      </c:pt>
                      <c:pt idx="13">
                        <c:v>2024 (Q1)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'[SA imports of wind gensets downloaded from TradeMap in Feb 2024.xlsx]SA Imports'!$B$20:$U$20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13500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88FE-46A4-B92B-196DAB0FD178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'[SA imports of wind gensets downloaded from TradeMap in Feb 2024.xlsx]SA Imports'!$A$21</c15:sqref>
                        </c15:formulaRef>
                      </c:ext>
                    </c:extLst>
                    <c:strCache>
                      <c:ptCount val="1"/>
                      <c:pt idx="0">
                        <c:v>UK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'[SA imports of wind gensets downloaded from TradeMap in Feb 2024.xlsx]SA Imports'!$J$8:$W$8</c15:sqref>
                        </c15:formulaRef>
                      </c:ext>
                    </c:extLst>
                    <c:strCache>
                      <c:ptCount val="14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  <c:pt idx="11">
                        <c:v>2022</c:v>
                      </c:pt>
                      <c:pt idx="12">
                        <c:v>2023</c:v>
                      </c:pt>
                      <c:pt idx="13">
                        <c:v>2024 (Q1)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'[SA imports of wind gensets downloaded from TradeMap in Feb 2024.xlsx]SA Imports'!$B$21:$U$21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5</c:v>
                      </c:pt>
                      <c:pt idx="1">
                        <c:v>6</c:v>
                      </c:pt>
                      <c:pt idx="2">
                        <c:v>20</c:v>
                      </c:pt>
                      <c:pt idx="3">
                        <c:v>8</c:v>
                      </c:pt>
                      <c:pt idx="4">
                        <c:v>133</c:v>
                      </c:pt>
                      <c:pt idx="5">
                        <c:v>1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11160</c:v>
                      </c:pt>
                      <c:pt idx="9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88FE-46A4-B92B-196DAB0FD178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'[SA imports of wind gensets downloaded from TradeMap in Feb 2024.xlsx]SA Imports'!$A$22</c15:sqref>
                        </c15:formulaRef>
                      </c:ext>
                    </c:extLst>
                    <c:strCache>
                      <c:ptCount val="1"/>
                      <c:pt idx="0">
                        <c:v>Italy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'[SA imports of wind gensets downloaded from TradeMap in Feb 2024.xlsx]SA Imports'!$J$8:$W$8</c15:sqref>
                        </c15:formulaRef>
                      </c:ext>
                    </c:extLst>
                    <c:strCache>
                      <c:ptCount val="14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  <c:pt idx="11">
                        <c:v>2022</c:v>
                      </c:pt>
                      <c:pt idx="12">
                        <c:v>2023</c:v>
                      </c:pt>
                      <c:pt idx="13">
                        <c:v>2024 (Q1)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'[SA imports of wind gensets downloaded from TradeMap in Feb 2024.xlsx]SA Imports'!$B$22:$U$22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</c:v>
                      </c:pt>
                      <c:pt idx="1">
                        <c:v>112</c:v>
                      </c:pt>
                      <c:pt idx="2">
                        <c:v>9</c:v>
                      </c:pt>
                      <c:pt idx="3">
                        <c:v>8</c:v>
                      </c:pt>
                      <c:pt idx="4">
                        <c:v>1</c:v>
                      </c:pt>
                      <c:pt idx="5">
                        <c:v>9771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141</c:v>
                      </c:pt>
                      <c:pt idx="9">
                        <c:v>20358</c:v>
                      </c:pt>
                      <c:pt idx="10">
                        <c:v>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88FE-46A4-B92B-196DAB0FD178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'[SA imports of wind gensets downloaded from TradeMap in Feb 2024.xlsx]SA Imports'!$A$23</c15:sqref>
                        </c15:formulaRef>
                      </c:ext>
                    </c:extLst>
                    <c:strCache>
                      <c:ptCount val="1"/>
                      <c:pt idx="0">
                        <c:v>Turkey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'[SA imports of wind gensets downloaded from TradeMap in Feb 2024.xlsx]SA Imports'!$J$8:$W$8</c15:sqref>
                        </c15:formulaRef>
                      </c:ext>
                    </c:extLst>
                    <c:strCache>
                      <c:ptCount val="14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  <c:pt idx="11">
                        <c:v>2022</c:v>
                      </c:pt>
                      <c:pt idx="12">
                        <c:v>2023</c:v>
                      </c:pt>
                      <c:pt idx="13">
                        <c:v>2024 (Q1)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'[SA imports of wind gensets downloaded from TradeMap in Feb 2024.xlsx]SA Imports'!$B$23:$U$23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18225</c:v>
                      </c:pt>
                      <c:pt idx="5">
                        <c:v>884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4</c:v>
                      </c:pt>
                      <c:pt idx="9">
                        <c:v>18</c:v>
                      </c:pt>
                      <c:pt idx="10">
                        <c:v>38</c:v>
                      </c:pt>
                      <c:pt idx="11">
                        <c:v>39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88FE-46A4-B92B-196DAB0FD178}"/>
                  </c:ext>
                </c:extLst>
              </c15:ser>
            </c15:filteredBarSeries>
          </c:ext>
        </c:extLst>
      </c:barChart>
      <c:lineChart>
        <c:grouping val="stacked"/>
        <c:varyColors val="0"/>
        <c:ser>
          <c:idx val="13"/>
          <c:order val="13"/>
          <c:tx>
            <c:strRef>
              <c:f>'[SA imports of wind gensets downloaded from TradeMap in Feb 2024.xlsx]SA Imports'!$A$9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0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'[SA imports of wind gensets downloaded from TradeMap in Feb 2024.xlsx]SA Imports'!$J$8:$W$8</c:f>
              <c:strCach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 (Q1)</c:v>
                </c:pt>
              </c:strCache>
            </c:strRef>
          </c:cat>
          <c:val>
            <c:numRef>
              <c:f>'[SA imports of wind gensets downloaded from TradeMap in Feb 2024.xlsx]SA Imports'!$J$9:$W$9</c:f>
              <c:numCache>
                <c:formatCode>General</c:formatCode>
                <c:ptCount val="14"/>
                <c:pt idx="0">
                  <c:v>661</c:v>
                </c:pt>
                <c:pt idx="1">
                  <c:v>1102</c:v>
                </c:pt>
                <c:pt idx="2">
                  <c:v>580372</c:v>
                </c:pt>
                <c:pt idx="3">
                  <c:v>380297</c:v>
                </c:pt>
                <c:pt idx="4">
                  <c:v>265607</c:v>
                </c:pt>
                <c:pt idx="5">
                  <c:v>387108</c:v>
                </c:pt>
                <c:pt idx="6">
                  <c:v>97147</c:v>
                </c:pt>
                <c:pt idx="7">
                  <c:v>72</c:v>
                </c:pt>
                <c:pt idx="8">
                  <c:v>317137</c:v>
                </c:pt>
                <c:pt idx="9">
                  <c:v>337287</c:v>
                </c:pt>
                <c:pt idx="10">
                  <c:v>13647</c:v>
                </c:pt>
                <c:pt idx="11">
                  <c:v>339</c:v>
                </c:pt>
                <c:pt idx="12" formatCode="_-* #\ ##0_-;\-* #\ ##0_-;_-* &quot;-&quot;??_-;_-@_-">
                  <c:v>202964</c:v>
                </c:pt>
                <c:pt idx="13">
                  <c:v>130246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88FE-46A4-B92B-196DAB0FD1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0299920"/>
        <c:axId val="960300400"/>
      </c:lineChart>
      <c:catAx>
        <c:axId val="96029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0300400"/>
        <c:crosses val="autoZero"/>
        <c:auto val="1"/>
        <c:lblAlgn val="ctr"/>
        <c:lblOffset val="100"/>
        <c:noMultiLvlLbl val="0"/>
      </c:catAx>
      <c:valAx>
        <c:axId val="960300400"/>
        <c:scaling>
          <c:orientation val="minMax"/>
          <c:max val="6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0299920"/>
        <c:crosses val="autoZero"/>
        <c:crossBetween val="between"/>
        <c:majorUnit val="50000"/>
        <c:dispUnits>
          <c:builtInUnit val="thousand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ZA"/>
                    <a:t>US$ millions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066449626523929"/>
          <c:y val="0.9324201985138304"/>
          <c:w val="0.72261875265590414"/>
          <c:h val="4.13575774286210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ZA" sz="2000" b="1" dirty="0">
                <a:solidFill>
                  <a:sysClr val="windowText" lastClr="000000"/>
                </a:solidFill>
              </a:rPr>
              <a:t>Global imports of lithium-ion batteries</a:t>
            </a:r>
            <a:r>
              <a:rPr lang="en-ZA" sz="2000" b="1" baseline="0" dirty="0">
                <a:solidFill>
                  <a:sysClr val="windowText" lastClr="000000"/>
                </a:solidFill>
              </a:rPr>
              <a:t> (in US$ billion)</a:t>
            </a:r>
            <a:endParaRPr lang="en-ZA" sz="2000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2"/>
          <c:order val="22"/>
          <c:tx>
            <c:strRef>
              <c:f>'[Global imports of LIBs from 2019 to 2023 downloaded from TradeMap in April 2024.xlsx]Data'!$X$3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cat>
            <c:strRef>
              <c:f>'[Global imports of LIBs from 2019 to 2023 downloaded from TradeMap in April 2024.xlsx]Data'!$A$5:$A$24</c:f>
              <c:strCache>
                <c:ptCount val="20"/>
                <c:pt idx="0">
                  <c:v>Germany</c:v>
                </c:pt>
                <c:pt idx="1">
                  <c:v>USA</c:v>
                </c:pt>
                <c:pt idx="2">
                  <c:v>South Korea</c:v>
                </c:pt>
                <c:pt idx="3">
                  <c:v>Czech Republic</c:v>
                </c:pt>
                <c:pt idx="4">
                  <c:v>Netherlands</c:v>
                </c:pt>
                <c:pt idx="5">
                  <c:v>Belgium</c:v>
                </c:pt>
                <c:pt idx="6">
                  <c:v>Mexico</c:v>
                </c:pt>
                <c:pt idx="7">
                  <c:v>Vietnam</c:v>
                </c:pt>
                <c:pt idx="8">
                  <c:v>Italy</c:v>
                </c:pt>
                <c:pt idx="9">
                  <c:v>UK</c:v>
                </c:pt>
                <c:pt idx="10">
                  <c:v>India</c:v>
                </c:pt>
                <c:pt idx="11">
                  <c:v>France</c:v>
                </c:pt>
                <c:pt idx="12">
                  <c:v>Japan</c:v>
                </c:pt>
                <c:pt idx="13">
                  <c:v>Spain</c:v>
                </c:pt>
                <c:pt idx="14">
                  <c:v>China</c:v>
                </c:pt>
                <c:pt idx="15">
                  <c:v>Poland</c:v>
                </c:pt>
                <c:pt idx="16">
                  <c:v>Hungary</c:v>
                </c:pt>
                <c:pt idx="17">
                  <c:v>South Africa</c:v>
                </c:pt>
                <c:pt idx="18">
                  <c:v>Australia</c:v>
                </c:pt>
                <c:pt idx="19">
                  <c:v>Rest of the world</c:v>
                </c:pt>
              </c:strCache>
            </c:strRef>
          </c:cat>
          <c:val>
            <c:numRef>
              <c:f>'[Global imports of LIBs from 2019 to 2023 downloaded from TradeMap in April 2024.xlsx]Data'!$X$5:$X$24</c:f>
              <c:numCache>
                <c:formatCode>_-* #\ ##0_-;\-* #\ ##0_-;_-* "-"??_-;_-@_-</c:formatCode>
                <c:ptCount val="20"/>
                <c:pt idx="0">
                  <c:v>10358053</c:v>
                </c:pt>
                <c:pt idx="1">
                  <c:v>8265629</c:v>
                </c:pt>
                <c:pt idx="2">
                  <c:v>3357020</c:v>
                </c:pt>
                <c:pt idx="3">
                  <c:v>1712442</c:v>
                </c:pt>
                <c:pt idx="4">
                  <c:v>1670753</c:v>
                </c:pt>
                <c:pt idx="5">
                  <c:v>1398436</c:v>
                </c:pt>
                <c:pt idx="6">
                  <c:v>1803046</c:v>
                </c:pt>
                <c:pt idx="7">
                  <c:v>3766166</c:v>
                </c:pt>
                <c:pt idx="8">
                  <c:v>1309350</c:v>
                </c:pt>
                <c:pt idx="9">
                  <c:v>1274127</c:v>
                </c:pt>
                <c:pt idx="10">
                  <c:v>1661024</c:v>
                </c:pt>
                <c:pt idx="11">
                  <c:v>1581367</c:v>
                </c:pt>
                <c:pt idx="12">
                  <c:v>1689498</c:v>
                </c:pt>
                <c:pt idx="13">
                  <c:v>1484757</c:v>
                </c:pt>
                <c:pt idx="14">
                  <c:v>4618355</c:v>
                </c:pt>
                <c:pt idx="15">
                  <c:v>1499257</c:v>
                </c:pt>
                <c:pt idx="16">
                  <c:v>717669</c:v>
                </c:pt>
                <c:pt idx="17">
                  <c:v>203066</c:v>
                </c:pt>
                <c:pt idx="18">
                  <c:v>734095</c:v>
                </c:pt>
                <c:pt idx="19">
                  <c:v>8821999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C2-4E46-BE8D-810E2C39EA9A}"/>
            </c:ext>
          </c:extLst>
        </c:ser>
        <c:ser>
          <c:idx val="23"/>
          <c:order val="23"/>
          <c:tx>
            <c:strRef>
              <c:f>'[Global imports of LIBs from 2019 to 2023 downloaded from TradeMap in April 2024.xlsx]Data'!$Y$3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'[Global imports of LIBs from 2019 to 2023 downloaded from TradeMap in April 2024.xlsx]Data'!$A$5:$A$24</c:f>
              <c:strCache>
                <c:ptCount val="20"/>
                <c:pt idx="0">
                  <c:v>Germany</c:v>
                </c:pt>
                <c:pt idx="1">
                  <c:v>USA</c:v>
                </c:pt>
                <c:pt idx="2">
                  <c:v>South Korea</c:v>
                </c:pt>
                <c:pt idx="3">
                  <c:v>Czech Republic</c:v>
                </c:pt>
                <c:pt idx="4">
                  <c:v>Netherlands</c:v>
                </c:pt>
                <c:pt idx="5">
                  <c:v>Belgium</c:v>
                </c:pt>
                <c:pt idx="6">
                  <c:v>Mexico</c:v>
                </c:pt>
                <c:pt idx="7">
                  <c:v>Vietnam</c:v>
                </c:pt>
                <c:pt idx="8">
                  <c:v>Italy</c:v>
                </c:pt>
                <c:pt idx="9">
                  <c:v>UK</c:v>
                </c:pt>
                <c:pt idx="10">
                  <c:v>India</c:v>
                </c:pt>
                <c:pt idx="11">
                  <c:v>France</c:v>
                </c:pt>
                <c:pt idx="12">
                  <c:v>Japan</c:v>
                </c:pt>
                <c:pt idx="13">
                  <c:v>Spain</c:v>
                </c:pt>
                <c:pt idx="14">
                  <c:v>China</c:v>
                </c:pt>
                <c:pt idx="15">
                  <c:v>Poland</c:v>
                </c:pt>
                <c:pt idx="16">
                  <c:v>Hungary</c:v>
                </c:pt>
                <c:pt idx="17">
                  <c:v>South Africa</c:v>
                </c:pt>
                <c:pt idx="18">
                  <c:v>Australia</c:v>
                </c:pt>
                <c:pt idx="19">
                  <c:v>Rest of the world</c:v>
                </c:pt>
              </c:strCache>
            </c:strRef>
          </c:cat>
          <c:val>
            <c:numRef>
              <c:f>'[Global imports of LIBs from 2019 to 2023 downloaded from TradeMap in April 2024.xlsx]Data'!$Y$5:$Y$24</c:f>
              <c:numCache>
                <c:formatCode>_-* #\ ##0_-;\-* #\ ##0_-;_-* "-"??_-;_-@_-</c:formatCode>
                <c:ptCount val="20"/>
                <c:pt idx="0">
                  <c:v>14411438</c:v>
                </c:pt>
                <c:pt idx="1">
                  <c:v>13898652</c:v>
                </c:pt>
                <c:pt idx="2">
                  <c:v>5694928</c:v>
                </c:pt>
                <c:pt idx="3">
                  <c:v>3680544</c:v>
                </c:pt>
                <c:pt idx="4">
                  <c:v>3929001</c:v>
                </c:pt>
                <c:pt idx="5">
                  <c:v>2752829</c:v>
                </c:pt>
                <c:pt idx="6">
                  <c:v>2684293</c:v>
                </c:pt>
                <c:pt idx="7">
                  <c:v>3868655</c:v>
                </c:pt>
                <c:pt idx="8">
                  <c:v>2526322</c:v>
                </c:pt>
                <c:pt idx="9">
                  <c:v>2137229</c:v>
                </c:pt>
                <c:pt idx="10">
                  <c:v>2557255</c:v>
                </c:pt>
                <c:pt idx="11">
                  <c:v>1967809</c:v>
                </c:pt>
                <c:pt idx="12">
                  <c:v>2268610</c:v>
                </c:pt>
                <c:pt idx="13">
                  <c:v>2439609</c:v>
                </c:pt>
                <c:pt idx="14">
                  <c:v>3515785</c:v>
                </c:pt>
                <c:pt idx="15">
                  <c:v>2006752</c:v>
                </c:pt>
                <c:pt idx="16">
                  <c:v>1735877</c:v>
                </c:pt>
                <c:pt idx="17">
                  <c:v>734127</c:v>
                </c:pt>
                <c:pt idx="18">
                  <c:v>1039825</c:v>
                </c:pt>
                <c:pt idx="19">
                  <c:v>12626594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C2-4E46-BE8D-810E2C39EA9A}"/>
            </c:ext>
          </c:extLst>
        </c:ser>
        <c:ser>
          <c:idx val="24"/>
          <c:order val="24"/>
          <c:tx>
            <c:strRef>
              <c:f>'[Global imports of LIBs from 2019 to 2023 downloaded from TradeMap in April 2024.xlsx]Data'!$Z$3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'[Global imports of LIBs from 2019 to 2023 downloaded from TradeMap in April 2024.xlsx]Data'!$A$5:$A$24</c:f>
              <c:strCache>
                <c:ptCount val="20"/>
                <c:pt idx="0">
                  <c:v>Germany</c:v>
                </c:pt>
                <c:pt idx="1">
                  <c:v>USA</c:v>
                </c:pt>
                <c:pt idx="2">
                  <c:v>South Korea</c:v>
                </c:pt>
                <c:pt idx="3">
                  <c:v>Czech Republic</c:v>
                </c:pt>
                <c:pt idx="4">
                  <c:v>Netherlands</c:v>
                </c:pt>
                <c:pt idx="5">
                  <c:v>Belgium</c:v>
                </c:pt>
                <c:pt idx="6">
                  <c:v>Mexico</c:v>
                </c:pt>
                <c:pt idx="7">
                  <c:v>Vietnam</c:v>
                </c:pt>
                <c:pt idx="8">
                  <c:v>Italy</c:v>
                </c:pt>
                <c:pt idx="9">
                  <c:v>UK</c:v>
                </c:pt>
                <c:pt idx="10">
                  <c:v>India</c:v>
                </c:pt>
                <c:pt idx="11">
                  <c:v>France</c:v>
                </c:pt>
                <c:pt idx="12">
                  <c:v>Japan</c:v>
                </c:pt>
                <c:pt idx="13">
                  <c:v>Spain</c:v>
                </c:pt>
                <c:pt idx="14">
                  <c:v>China</c:v>
                </c:pt>
                <c:pt idx="15">
                  <c:v>Poland</c:v>
                </c:pt>
                <c:pt idx="16">
                  <c:v>Hungary</c:v>
                </c:pt>
                <c:pt idx="17">
                  <c:v>South Africa</c:v>
                </c:pt>
                <c:pt idx="18">
                  <c:v>Australia</c:v>
                </c:pt>
                <c:pt idx="19">
                  <c:v>Rest of the world</c:v>
                </c:pt>
              </c:strCache>
            </c:strRef>
          </c:cat>
          <c:val>
            <c:numRef>
              <c:f>'[Global imports of LIBs from 2019 to 2023 downloaded from TradeMap in April 2024.xlsx]Data'!$Z$5:$Z$24</c:f>
              <c:numCache>
                <c:formatCode>_-* #\ ##0_-;\-* #\ ##0_-;_-* "-"??_-;_-@_-</c:formatCode>
                <c:ptCount val="20"/>
                <c:pt idx="0">
                  <c:v>22857423</c:v>
                </c:pt>
                <c:pt idx="1">
                  <c:v>18749588</c:v>
                </c:pt>
                <c:pt idx="2">
                  <c:v>8465963</c:v>
                </c:pt>
                <c:pt idx="3">
                  <c:v>5245561</c:v>
                </c:pt>
                <c:pt idx="4">
                  <c:v>4900545</c:v>
                </c:pt>
                <c:pt idx="5">
                  <c:v>3970984</c:v>
                </c:pt>
                <c:pt idx="6">
                  <c:v>3852509</c:v>
                </c:pt>
                <c:pt idx="7">
                  <c:v>3795608</c:v>
                </c:pt>
                <c:pt idx="8">
                  <c:v>3629786</c:v>
                </c:pt>
                <c:pt idx="9">
                  <c:v>3245415</c:v>
                </c:pt>
                <c:pt idx="10">
                  <c:v>3097101</c:v>
                </c:pt>
                <c:pt idx="11">
                  <c:v>2927321</c:v>
                </c:pt>
                <c:pt idx="12">
                  <c:v>2898660</c:v>
                </c:pt>
                <c:pt idx="13">
                  <c:v>2860921</c:v>
                </c:pt>
                <c:pt idx="14">
                  <c:v>2817895</c:v>
                </c:pt>
                <c:pt idx="15">
                  <c:v>1978985</c:v>
                </c:pt>
                <c:pt idx="16">
                  <c:v>1886991</c:v>
                </c:pt>
                <c:pt idx="17">
                  <c:v>1749073</c:v>
                </c:pt>
                <c:pt idx="18">
                  <c:v>1562124</c:v>
                </c:pt>
                <c:pt idx="19">
                  <c:v>13567079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C2-4E46-BE8D-810E2C39E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7534671"/>
        <c:axId val="1097538031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'[Global imports of LIBs from 2019 to 2023 downloaded from TradeMap in April 2024.xlsx]Data'!$B$3</c15:sqref>
                        </c15:formulaRef>
                      </c:ext>
                    </c:extLst>
                    <c:strCache>
                      <c:ptCount val="1"/>
                      <c:pt idx="0">
                        <c:v>Imported value in 2019-Q1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'[Global imports of LIBs from 2019 to 2023 downloaded from TradeMap in April 2024.xlsx]Data'!$A$5:$A$24</c15:sqref>
                        </c15:formulaRef>
                      </c:ext>
                    </c:extLst>
                    <c:strCache>
                      <c:ptCount val="20"/>
                      <c:pt idx="0">
                        <c:v>Germany</c:v>
                      </c:pt>
                      <c:pt idx="1">
                        <c:v>USA</c:v>
                      </c:pt>
                      <c:pt idx="2">
                        <c:v>South Korea</c:v>
                      </c:pt>
                      <c:pt idx="3">
                        <c:v>Czech Republic</c:v>
                      </c:pt>
                      <c:pt idx="4">
                        <c:v>Netherlands</c:v>
                      </c:pt>
                      <c:pt idx="5">
                        <c:v>Belgium</c:v>
                      </c:pt>
                      <c:pt idx="6">
                        <c:v>Mexico</c:v>
                      </c:pt>
                      <c:pt idx="7">
                        <c:v>Vietnam</c:v>
                      </c:pt>
                      <c:pt idx="8">
                        <c:v>Italy</c:v>
                      </c:pt>
                      <c:pt idx="9">
                        <c:v>UK</c:v>
                      </c:pt>
                      <c:pt idx="10">
                        <c:v>India</c:v>
                      </c:pt>
                      <c:pt idx="11">
                        <c:v>France</c:v>
                      </c:pt>
                      <c:pt idx="12">
                        <c:v>Japan</c:v>
                      </c:pt>
                      <c:pt idx="13">
                        <c:v>Spain</c:v>
                      </c:pt>
                      <c:pt idx="14">
                        <c:v>China</c:v>
                      </c:pt>
                      <c:pt idx="15">
                        <c:v>Poland</c:v>
                      </c:pt>
                      <c:pt idx="16">
                        <c:v>Hungary</c:v>
                      </c:pt>
                      <c:pt idx="17">
                        <c:v>South Africa</c:v>
                      </c:pt>
                      <c:pt idx="18">
                        <c:v>Australia</c:v>
                      </c:pt>
                      <c:pt idx="19">
                        <c:v>Rest of the world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'[Global imports of LIBs from 2019 to 2023 downloaded from TradeMap in April 2024.xlsx]Data'!$B$5:$B$24</c15:sqref>
                        </c15:formulaRef>
                      </c:ext>
                    </c:extLst>
                    <c:numCache>
                      <c:formatCode>_-* #\ ##0_-;\-* #\ ##0_-;_-* "-"??_-;_-@_-</c:formatCode>
                      <c:ptCount val="20"/>
                      <c:pt idx="0">
                        <c:v>867444</c:v>
                      </c:pt>
                      <c:pt idx="1">
                        <c:v>836869</c:v>
                      </c:pt>
                      <c:pt idx="2">
                        <c:v>295205</c:v>
                      </c:pt>
                      <c:pt idx="3">
                        <c:v>61428</c:v>
                      </c:pt>
                      <c:pt idx="4">
                        <c:v>278187</c:v>
                      </c:pt>
                      <c:pt idx="5">
                        <c:v>118842</c:v>
                      </c:pt>
                      <c:pt idx="8">
                        <c:v>63257</c:v>
                      </c:pt>
                      <c:pt idx="9">
                        <c:v>134447</c:v>
                      </c:pt>
                      <c:pt idx="10">
                        <c:v>281789</c:v>
                      </c:pt>
                      <c:pt idx="11">
                        <c:v>240597</c:v>
                      </c:pt>
                      <c:pt idx="12">
                        <c:v>355802</c:v>
                      </c:pt>
                      <c:pt idx="13">
                        <c:v>51203</c:v>
                      </c:pt>
                      <c:pt idx="14">
                        <c:v>1151949</c:v>
                      </c:pt>
                      <c:pt idx="15">
                        <c:v>158612</c:v>
                      </c:pt>
                      <c:pt idx="16">
                        <c:v>97782</c:v>
                      </c:pt>
                      <c:pt idx="17">
                        <c:v>20281</c:v>
                      </c:pt>
                      <c:pt idx="18">
                        <c:v>85289</c:v>
                      </c:pt>
                      <c:pt idx="19">
                        <c:v>1041650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C7C2-4E46-BE8D-810E2C39EA9A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2024.xlsx]Data'!$C$3</c15:sqref>
                        </c15:formulaRef>
                      </c:ext>
                    </c:extLst>
                    <c:strCache>
                      <c:ptCount val="1"/>
                      <c:pt idx="0">
                        <c:v>Imported value in 2019-Q2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2024.xlsx]Data'!$A$5:$A$24</c15:sqref>
                        </c15:formulaRef>
                      </c:ext>
                    </c:extLst>
                    <c:strCache>
                      <c:ptCount val="20"/>
                      <c:pt idx="0">
                        <c:v>Germany</c:v>
                      </c:pt>
                      <c:pt idx="1">
                        <c:v>USA</c:v>
                      </c:pt>
                      <c:pt idx="2">
                        <c:v>South Korea</c:v>
                      </c:pt>
                      <c:pt idx="3">
                        <c:v>Czech Republic</c:v>
                      </c:pt>
                      <c:pt idx="4">
                        <c:v>Netherlands</c:v>
                      </c:pt>
                      <c:pt idx="5">
                        <c:v>Belgium</c:v>
                      </c:pt>
                      <c:pt idx="6">
                        <c:v>Mexico</c:v>
                      </c:pt>
                      <c:pt idx="7">
                        <c:v>Vietnam</c:v>
                      </c:pt>
                      <c:pt idx="8">
                        <c:v>Italy</c:v>
                      </c:pt>
                      <c:pt idx="9">
                        <c:v>UK</c:v>
                      </c:pt>
                      <c:pt idx="10">
                        <c:v>India</c:v>
                      </c:pt>
                      <c:pt idx="11">
                        <c:v>France</c:v>
                      </c:pt>
                      <c:pt idx="12">
                        <c:v>Japan</c:v>
                      </c:pt>
                      <c:pt idx="13">
                        <c:v>Spain</c:v>
                      </c:pt>
                      <c:pt idx="14">
                        <c:v>China</c:v>
                      </c:pt>
                      <c:pt idx="15">
                        <c:v>Poland</c:v>
                      </c:pt>
                      <c:pt idx="16">
                        <c:v>Hungary</c:v>
                      </c:pt>
                      <c:pt idx="17">
                        <c:v>South Africa</c:v>
                      </c:pt>
                      <c:pt idx="18">
                        <c:v>Australia</c:v>
                      </c:pt>
                      <c:pt idx="19">
                        <c:v>Rest of the world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2024.xlsx]Data'!$C$5:$C$24</c15:sqref>
                        </c15:formulaRef>
                      </c:ext>
                    </c:extLst>
                    <c:numCache>
                      <c:formatCode>_-* #\ ##0_-;\-* #\ ##0_-;_-* "-"??_-;_-@_-</c:formatCode>
                      <c:ptCount val="20"/>
                      <c:pt idx="0">
                        <c:v>936615</c:v>
                      </c:pt>
                      <c:pt idx="1">
                        <c:v>856628</c:v>
                      </c:pt>
                      <c:pt idx="2">
                        <c:v>334350</c:v>
                      </c:pt>
                      <c:pt idx="3">
                        <c:v>58648</c:v>
                      </c:pt>
                      <c:pt idx="4">
                        <c:v>295600</c:v>
                      </c:pt>
                      <c:pt idx="5">
                        <c:v>208791</c:v>
                      </c:pt>
                      <c:pt idx="8">
                        <c:v>62603</c:v>
                      </c:pt>
                      <c:pt idx="9">
                        <c:v>151385</c:v>
                      </c:pt>
                      <c:pt idx="10">
                        <c:v>308170</c:v>
                      </c:pt>
                      <c:pt idx="11">
                        <c:v>275121</c:v>
                      </c:pt>
                      <c:pt idx="12">
                        <c:v>363318</c:v>
                      </c:pt>
                      <c:pt idx="13">
                        <c:v>61434</c:v>
                      </c:pt>
                      <c:pt idx="14">
                        <c:v>1069863</c:v>
                      </c:pt>
                      <c:pt idx="15">
                        <c:v>168574</c:v>
                      </c:pt>
                      <c:pt idx="16">
                        <c:v>128479</c:v>
                      </c:pt>
                      <c:pt idx="17">
                        <c:v>24761</c:v>
                      </c:pt>
                      <c:pt idx="18">
                        <c:v>101033</c:v>
                      </c:pt>
                      <c:pt idx="19">
                        <c:v>1149702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C7C2-4E46-BE8D-810E2C39EA9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2024.xlsx]Data'!$D$3</c15:sqref>
                        </c15:formulaRef>
                      </c:ext>
                    </c:extLst>
                    <c:strCache>
                      <c:ptCount val="1"/>
                      <c:pt idx="0">
                        <c:v>Imported value in 2019-Q3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2024.xlsx]Data'!$A$5:$A$24</c15:sqref>
                        </c15:formulaRef>
                      </c:ext>
                    </c:extLst>
                    <c:strCache>
                      <c:ptCount val="20"/>
                      <c:pt idx="0">
                        <c:v>Germany</c:v>
                      </c:pt>
                      <c:pt idx="1">
                        <c:v>USA</c:v>
                      </c:pt>
                      <c:pt idx="2">
                        <c:v>South Korea</c:v>
                      </c:pt>
                      <c:pt idx="3">
                        <c:v>Czech Republic</c:v>
                      </c:pt>
                      <c:pt idx="4">
                        <c:v>Netherlands</c:v>
                      </c:pt>
                      <c:pt idx="5">
                        <c:v>Belgium</c:v>
                      </c:pt>
                      <c:pt idx="6">
                        <c:v>Mexico</c:v>
                      </c:pt>
                      <c:pt idx="7">
                        <c:v>Vietnam</c:v>
                      </c:pt>
                      <c:pt idx="8">
                        <c:v>Italy</c:v>
                      </c:pt>
                      <c:pt idx="9">
                        <c:v>UK</c:v>
                      </c:pt>
                      <c:pt idx="10">
                        <c:v>India</c:v>
                      </c:pt>
                      <c:pt idx="11">
                        <c:v>France</c:v>
                      </c:pt>
                      <c:pt idx="12">
                        <c:v>Japan</c:v>
                      </c:pt>
                      <c:pt idx="13">
                        <c:v>Spain</c:v>
                      </c:pt>
                      <c:pt idx="14">
                        <c:v>China</c:v>
                      </c:pt>
                      <c:pt idx="15">
                        <c:v>Poland</c:v>
                      </c:pt>
                      <c:pt idx="16">
                        <c:v>Hungary</c:v>
                      </c:pt>
                      <c:pt idx="17">
                        <c:v>South Africa</c:v>
                      </c:pt>
                      <c:pt idx="18">
                        <c:v>Australia</c:v>
                      </c:pt>
                      <c:pt idx="19">
                        <c:v>Rest of the world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2024.xlsx]Data'!$D$5:$D$24</c15:sqref>
                        </c15:formulaRef>
                      </c:ext>
                    </c:extLst>
                    <c:numCache>
                      <c:formatCode>_-* #\ ##0_-;\-* #\ ##0_-;_-* "-"??_-;_-@_-</c:formatCode>
                      <c:ptCount val="20"/>
                      <c:pt idx="0">
                        <c:v>868231</c:v>
                      </c:pt>
                      <c:pt idx="1">
                        <c:v>1011125</c:v>
                      </c:pt>
                      <c:pt idx="2">
                        <c:v>313640</c:v>
                      </c:pt>
                      <c:pt idx="3">
                        <c:v>58490</c:v>
                      </c:pt>
                      <c:pt idx="4">
                        <c:v>296481</c:v>
                      </c:pt>
                      <c:pt idx="5">
                        <c:v>237870</c:v>
                      </c:pt>
                      <c:pt idx="8">
                        <c:v>65456</c:v>
                      </c:pt>
                      <c:pt idx="9">
                        <c:v>205338</c:v>
                      </c:pt>
                      <c:pt idx="10">
                        <c:v>406689</c:v>
                      </c:pt>
                      <c:pt idx="11">
                        <c:v>217448</c:v>
                      </c:pt>
                      <c:pt idx="12">
                        <c:v>376410</c:v>
                      </c:pt>
                      <c:pt idx="13">
                        <c:v>54094</c:v>
                      </c:pt>
                      <c:pt idx="14">
                        <c:v>1075988</c:v>
                      </c:pt>
                      <c:pt idx="15">
                        <c:v>269751</c:v>
                      </c:pt>
                      <c:pt idx="16">
                        <c:v>133416</c:v>
                      </c:pt>
                      <c:pt idx="17">
                        <c:v>23815</c:v>
                      </c:pt>
                      <c:pt idx="18">
                        <c:v>85202</c:v>
                      </c:pt>
                      <c:pt idx="19">
                        <c:v>1209463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7C2-4E46-BE8D-810E2C39EA9A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2024.xlsx]Data'!$E$3</c15:sqref>
                        </c15:formulaRef>
                      </c:ext>
                    </c:extLst>
                    <c:strCache>
                      <c:ptCount val="1"/>
                      <c:pt idx="0">
                        <c:v>Imported value in 2019-Q4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2024.xlsx]Data'!$A$5:$A$24</c15:sqref>
                        </c15:formulaRef>
                      </c:ext>
                    </c:extLst>
                    <c:strCache>
                      <c:ptCount val="20"/>
                      <c:pt idx="0">
                        <c:v>Germany</c:v>
                      </c:pt>
                      <c:pt idx="1">
                        <c:v>USA</c:v>
                      </c:pt>
                      <c:pt idx="2">
                        <c:v>South Korea</c:v>
                      </c:pt>
                      <c:pt idx="3">
                        <c:v>Czech Republic</c:v>
                      </c:pt>
                      <c:pt idx="4">
                        <c:v>Netherlands</c:v>
                      </c:pt>
                      <c:pt idx="5">
                        <c:v>Belgium</c:v>
                      </c:pt>
                      <c:pt idx="6">
                        <c:v>Mexico</c:v>
                      </c:pt>
                      <c:pt idx="7">
                        <c:v>Vietnam</c:v>
                      </c:pt>
                      <c:pt idx="8">
                        <c:v>Italy</c:v>
                      </c:pt>
                      <c:pt idx="9">
                        <c:v>UK</c:v>
                      </c:pt>
                      <c:pt idx="10">
                        <c:v>India</c:v>
                      </c:pt>
                      <c:pt idx="11">
                        <c:v>France</c:v>
                      </c:pt>
                      <c:pt idx="12">
                        <c:v>Japan</c:v>
                      </c:pt>
                      <c:pt idx="13">
                        <c:v>Spain</c:v>
                      </c:pt>
                      <c:pt idx="14">
                        <c:v>China</c:v>
                      </c:pt>
                      <c:pt idx="15">
                        <c:v>Poland</c:v>
                      </c:pt>
                      <c:pt idx="16">
                        <c:v>Hungary</c:v>
                      </c:pt>
                      <c:pt idx="17">
                        <c:v>South Africa</c:v>
                      </c:pt>
                      <c:pt idx="18">
                        <c:v>Australia</c:v>
                      </c:pt>
                      <c:pt idx="19">
                        <c:v>Rest of the world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2024.xlsx]Data'!$E$5:$E$24</c15:sqref>
                        </c15:formulaRef>
                      </c:ext>
                    </c:extLst>
                    <c:numCache>
                      <c:formatCode>_-* #\ ##0_-;\-* #\ ##0_-;_-* "-"??_-;_-@_-</c:formatCode>
                      <c:ptCount val="20"/>
                      <c:pt idx="0">
                        <c:v>1035482</c:v>
                      </c:pt>
                      <c:pt idx="1">
                        <c:v>986759</c:v>
                      </c:pt>
                      <c:pt idx="2">
                        <c:v>305738</c:v>
                      </c:pt>
                      <c:pt idx="3">
                        <c:v>82179</c:v>
                      </c:pt>
                      <c:pt idx="4">
                        <c:v>276436</c:v>
                      </c:pt>
                      <c:pt idx="5">
                        <c:v>244557</c:v>
                      </c:pt>
                      <c:pt idx="8">
                        <c:v>69619</c:v>
                      </c:pt>
                      <c:pt idx="9">
                        <c:v>183373</c:v>
                      </c:pt>
                      <c:pt idx="10">
                        <c:v>297672</c:v>
                      </c:pt>
                      <c:pt idx="11">
                        <c:v>342589</c:v>
                      </c:pt>
                      <c:pt idx="12">
                        <c:v>325596</c:v>
                      </c:pt>
                      <c:pt idx="13">
                        <c:v>70083</c:v>
                      </c:pt>
                      <c:pt idx="14">
                        <c:v>1151632</c:v>
                      </c:pt>
                      <c:pt idx="15">
                        <c:v>305811</c:v>
                      </c:pt>
                      <c:pt idx="16">
                        <c:v>82796</c:v>
                      </c:pt>
                      <c:pt idx="17">
                        <c:v>22669</c:v>
                      </c:pt>
                      <c:pt idx="18">
                        <c:v>114764</c:v>
                      </c:pt>
                      <c:pt idx="19">
                        <c:v>1358441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7C2-4E46-BE8D-810E2C39EA9A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2024.xlsx]Data'!$F$3</c15:sqref>
                        </c15:formulaRef>
                      </c:ext>
                    </c:extLst>
                    <c:strCache>
                      <c:ptCount val="1"/>
                      <c:pt idx="0">
                        <c:v>Imported value in 2020-Q1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2024.xlsx]Data'!$A$5:$A$24</c15:sqref>
                        </c15:formulaRef>
                      </c:ext>
                    </c:extLst>
                    <c:strCache>
                      <c:ptCount val="20"/>
                      <c:pt idx="0">
                        <c:v>Germany</c:v>
                      </c:pt>
                      <c:pt idx="1">
                        <c:v>USA</c:v>
                      </c:pt>
                      <c:pt idx="2">
                        <c:v>South Korea</c:v>
                      </c:pt>
                      <c:pt idx="3">
                        <c:v>Czech Republic</c:v>
                      </c:pt>
                      <c:pt idx="4">
                        <c:v>Netherlands</c:v>
                      </c:pt>
                      <c:pt idx="5">
                        <c:v>Belgium</c:v>
                      </c:pt>
                      <c:pt idx="6">
                        <c:v>Mexico</c:v>
                      </c:pt>
                      <c:pt idx="7">
                        <c:v>Vietnam</c:v>
                      </c:pt>
                      <c:pt idx="8">
                        <c:v>Italy</c:v>
                      </c:pt>
                      <c:pt idx="9">
                        <c:v>UK</c:v>
                      </c:pt>
                      <c:pt idx="10">
                        <c:v>India</c:v>
                      </c:pt>
                      <c:pt idx="11">
                        <c:v>France</c:v>
                      </c:pt>
                      <c:pt idx="12">
                        <c:v>Japan</c:v>
                      </c:pt>
                      <c:pt idx="13">
                        <c:v>Spain</c:v>
                      </c:pt>
                      <c:pt idx="14">
                        <c:v>China</c:v>
                      </c:pt>
                      <c:pt idx="15">
                        <c:v>Poland</c:v>
                      </c:pt>
                      <c:pt idx="16">
                        <c:v>Hungary</c:v>
                      </c:pt>
                      <c:pt idx="17">
                        <c:v>South Africa</c:v>
                      </c:pt>
                      <c:pt idx="18">
                        <c:v>Australia</c:v>
                      </c:pt>
                      <c:pt idx="19">
                        <c:v>Rest of the world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2024.xlsx]Data'!$F$5:$F$24</c15:sqref>
                        </c15:formulaRef>
                      </c:ext>
                    </c:extLst>
                    <c:numCache>
                      <c:formatCode>_-* #\ ##0_-;\-* #\ ##0_-;_-* "-"??_-;_-@_-</c:formatCode>
                      <c:ptCount val="20"/>
                      <c:pt idx="0">
                        <c:v>1215338</c:v>
                      </c:pt>
                      <c:pt idx="1">
                        <c:v>996975</c:v>
                      </c:pt>
                      <c:pt idx="2">
                        <c:v>282777</c:v>
                      </c:pt>
                      <c:pt idx="3">
                        <c:v>116472</c:v>
                      </c:pt>
                      <c:pt idx="4">
                        <c:v>302080</c:v>
                      </c:pt>
                      <c:pt idx="5">
                        <c:v>235816</c:v>
                      </c:pt>
                      <c:pt idx="8">
                        <c:v>93476</c:v>
                      </c:pt>
                      <c:pt idx="9">
                        <c:v>195684</c:v>
                      </c:pt>
                      <c:pt idx="10">
                        <c:v>233478</c:v>
                      </c:pt>
                      <c:pt idx="11">
                        <c:v>276554</c:v>
                      </c:pt>
                      <c:pt idx="12">
                        <c:v>289744</c:v>
                      </c:pt>
                      <c:pt idx="13">
                        <c:v>158549</c:v>
                      </c:pt>
                      <c:pt idx="14">
                        <c:v>854127</c:v>
                      </c:pt>
                      <c:pt idx="15">
                        <c:v>199545</c:v>
                      </c:pt>
                      <c:pt idx="16">
                        <c:v>105765</c:v>
                      </c:pt>
                      <c:pt idx="17">
                        <c:v>32105</c:v>
                      </c:pt>
                      <c:pt idx="18">
                        <c:v>47460</c:v>
                      </c:pt>
                      <c:pt idx="19">
                        <c:v>1330373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7C2-4E46-BE8D-810E2C39EA9A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2024.xlsx]Data'!$G$3</c15:sqref>
                        </c15:formulaRef>
                      </c:ext>
                    </c:extLst>
                    <c:strCache>
                      <c:ptCount val="1"/>
                      <c:pt idx="0">
                        <c:v>Imported value in 2020-Q2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2024.xlsx]Data'!$A$5:$A$24</c15:sqref>
                        </c15:formulaRef>
                      </c:ext>
                    </c:extLst>
                    <c:strCache>
                      <c:ptCount val="20"/>
                      <c:pt idx="0">
                        <c:v>Germany</c:v>
                      </c:pt>
                      <c:pt idx="1">
                        <c:v>USA</c:v>
                      </c:pt>
                      <c:pt idx="2">
                        <c:v>South Korea</c:v>
                      </c:pt>
                      <c:pt idx="3">
                        <c:v>Czech Republic</c:v>
                      </c:pt>
                      <c:pt idx="4">
                        <c:v>Netherlands</c:v>
                      </c:pt>
                      <c:pt idx="5">
                        <c:v>Belgium</c:v>
                      </c:pt>
                      <c:pt idx="6">
                        <c:v>Mexico</c:v>
                      </c:pt>
                      <c:pt idx="7">
                        <c:v>Vietnam</c:v>
                      </c:pt>
                      <c:pt idx="8">
                        <c:v>Italy</c:v>
                      </c:pt>
                      <c:pt idx="9">
                        <c:v>UK</c:v>
                      </c:pt>
                      <c:pt idx="10">
                        <c:v>India</c:v>
                      </c:pt>
                      <c:pt idx="11">
                        <c:v>France</c:v>
                      </c:pt>
                      <c:pt idx="12">
                        <c:v>Japan</c:v>
                      </c:pt>
                      <c:pt idx="13">
                        <c:v>Spain</c:v>
                      </c:pt>
                      <c:pt idx="14">
                        <c:v>China</c:v>
                      </c:pt>
                      <c:pt idx="15">
                        <c:v>Poland</c:v>
                      </c:pt>
                      <c:pt idx="16">
                        <c:v>Hungary</c:v>
                      </c:pt>
                      <c:pt idx="17">
                        <c:v>South Africa</c:v>
                      </c:pt>
                      <c:pt idx="18">
                        <c:v>Australia</c:v>
                      </c:pt>
                      <c:pt idx="19">
                        <c:v>Rest of the world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2024.xlsx]Data'!$G$5:$G$24</c15:sqref>
                        </c15:formulaRef>
                      </c:ext>
                    </c:extLst>
                    <c:numCache>
                      <c:formatCode>_-* #\ ##0_-;\-* #\ ##0_-;_-* "-"??_-;_-@_-</c:formatCode>
                      <c:ptCount val="20"/>
                      <c:pt idx="0">
                        <c:v>1239761</c:v>
                      </c:pt>
                      <c:pt idx="1">
                        <c:v>1104231</c:v>
                      </c:pt>
                      <c:pt idx="2">
                        <c:v>412806</c:v>
                      </c:pt>
                      <c:pt idx="3">
                        <c:v>146027</c:v>
                      </c:pt>
                      <c:pt idx="4">
                        <c:v>232229</c:v>
                      </c:pt>
                      <c:pt idx="5">
                        <c:v>241314</c:v>
                      </c:pt>
                      <c:pt idx="8">
                        <c:v>78709</c:v>
                      </c:pt>
                      <c:pt idx="9">
                        <c:v>119561</c:v>
                      </c:pt>
                      <c:pt idx="10">
                        <c:v>135714</c:v>
                      </c:pt>
                      <c:pt idx="11">
                        <c:v>290387</c:v>
                      </c:pt>
                      <c:pt idx="12">
                        <c:v>357843</c:v>
                      </c:pt>
                      <c:pt idx="13">
                        <c:v>135462</c:v>
                      </c:pt>
                      <c:pt idx="14">
                        <c:v>1099645</c:v>
                      </c:pt>
                      <c:pt idx="15">
                        <c:v>250254</c:v>
                      </c:pt>
                      <c:pt idx="16">
                        <c:v>92007</c:v>
                      </c:pt>
                      <c:pt idx="17">
                        <c:v>53509</c:v>
                      </c:pt>
                      <c:pt idx="18">
                        <c:v>85909</c:v>
                      </c:pt>
                      <c:pt idx="19">
                        <c:v>1226346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7C2-4E46-BE8D-810E2C39EA9A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2024.xlsx]Data'!$H$3</c15:sqref>
                        </c15:formulaRef>
                      </c:ext>
                    </c:extLst>
                    <c:strCache>
                      <c:ptCount val="1"/>
                      <c:pt idx="0">
                        <c:v>Imported value in 2020-Q3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2024.xlsx]Data'!$A$5:$A$24</c15:sqref>
                        </c15:formulaRef>
                      </c:ext>
                    </c:extLst>
                    <c:strCache>
                      <c:ptCount val="20"/>
                      <c:pt idx="0">
                        <c:v>Germany</c:v>
                      </c:pt>
                      <c:pt idx="1">
                        <c:v>USA</c:v>
                      </c:pt>
                      <c:pt idx="2">
                        <c:v>South Korea</c:v>
                      </c:pt>
                      <c:pt idx="3">
                        <c:v>Czech Republic</c:v>
                      </c:pt>
                      <c:pt idx="4">
                        <c:v>Netherlands</c:v>
                      </c:pt>
                      <c:pt idx="5">
                        <c:v>Belgium</c:v>
                      </c:pt>
                      <c:pt idx="6">
                        <c:v>Mexico</c:v>
                      </c:pt>
                      <c:pt idx="7">
                        <c:v>Vietnam</c:v>
                      </c:pt>
                      <c:pt idx="8">
                        <c:v>Italy</c:v>
                      </c:pt>
                      <c:pt idx="9">
                        <c:v>UK</c:v>
                      </c:pt>
                      <c:pt idx="10">
                        <c:v>India</c:v>
                      </c:pt>
                      <c:pt idx="11">
                        <c:v>France</c:v>
                      </c:pt>
                      <c:pt idx="12">
                        <c:v>Japan</c:v>
                      </c:pt>
                      <c:pt idx="13">
                        <c:v>Spain</c:v>
                      </c:pt>
                      <c:pt idx="14">
                        <c:v>China</c:v>
                      </c:pt>
                      <c:pt idx="15">
                        <c:v>Poland</c:v>
                      </c:pt>
                      <c:pt idx="16">
                        <c:v>Hungary</c:v>
                      </c:pt>
                      <c:pt idx="17">
                        <c:v>South Africa</c:v>
                      </c:pt>
                      <c:pt idx="18">
                        <c:v>Australia</c:v>
                      </c:pt>
                      <c:pt idx="19">
                        <c:v>Rest of the world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2024.xlsx]Data'!$H$5:$H$24</c15:sqref>
                        </c15:formulaRef>
                      </c:ext>
                    </c:extLst>
                    <c:numCache>
                      <c:formatCode>_-* #\ ##0_-;\-* #\ ##0_-;_-* "-"??_-;_-@_-</c:formatCode>
                      <c:ptCount val="20"/>
                      <c:pt idx="0">
                        <c:v>1801845</c:v>
                      </c:pt>
                      <c:pt idx="1">
                        <c:v>1262425</c:v>
                      </c:pt>
                      <c:pt idx="2">
                        <c:v>466458</c:v>
                      </c:pt>
                      <c:pt idx="3">
                        <c:v>209900</c:v>
                      </c:pt>
                      <c:pt idx="4">
                        <c:v>366798</c:v>
                      </c:pt>
                      <c:pt idx="5">
                        <c:v>225829</c:v>
                      </c:pt>
                      <c:pt idx="8">
                        <c:v>143869</c:v>
                      </c:pt>
                      <c:pt idx="9">
                        <c:v>236716</c:v>
                      </c:pt>
                      <c:pt idx="10">
                        <c:v>362997</c:v>
                      </c:pt>
                      <c:pt idx="11">
                        <c:v>326576</c:v>
                      </c:pt>
                      <c:pt idx="12">
                        <c:v>296106</c:v>
                      </c:pt>
                      <c:pt idx="13">
                        <c:v>283241</c:v>
                      </c:pt>
                      <c:pt idx="14">
                        <c:v>1163512</c:v>
                      </c:pt>
                      <c:pt idx="15">
                        <c:v>206541</c:v>
                      </c:pt>
                      <c:pt idx="16">
                        <c:v>106660</c:v>
                      </c:pt>
                      <c:pt idx="17">
                        <c:v>41736</c:v>
                      </c:pt>
                      <c:pt idx="18">
                        <c:v>111275</c:v>
                      </c:pt>
                      <c:pt idx="19">
                        <c:v>1621353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7C2-4E46-BE8D-810E2C39EA9A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2024.xlsx]Data'!$I$3</c15:sqref>
                        </c15:formulaRef>
                      </c:ext>
                    </c:extLst>
                    <c:strCache>
                      <c:ptCount val="1"/>
                      <c:pt idx="0">
                        <c:v>Imported value in 2020-Q4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2024.xlsx]Data'!$A$5:$A$24</c15:sqref>
                        </c15:formulaRef>
                      </c:ext>
                    </c:extLst>
                    <c:strCache>
                      <c:ptCount val="20"/>
                      <c:pt idx="0">
                        <c:v>Germany</c:v>
                      </c:pt>
                      <c:pt idx="1">
                        <c:v>USA</c:v>
                      </c:pt>
                      <c:pt idx="2">
                        <c:v>South Korea</c:v>
                      </c:pt>
                      <c:pt idx="3">
                        <c:v>Czech Republic</c:v>
                      </c:pt>
                      <c:pt idx="4">
                        <c:v>Netherlands</c:v>
                      </c:pt>
                      <c:pt idx="5">
                        <c:v>Belgium</c:v>
                      </c:pt>
                      <c:pt idx="6">
                        <c:v>Mexico</c:v>
                      </c:pt>
                      <c:pt idx="7">
                        <c:v>Vietnam</c:v>
                      </c:pt>
                      <c:pt idx="8">
                        <c:v>Italy</c:v>
                      </c:pt>
                      <c:pt idx="9">
                        <c:v>UK</c:v>
                      </c:pt>
                      <c:pt idx="10">
                        <c:v>India</c:v>
                      </c:pt>
                      <c:pt idx="11">
                        <c:v>France</c:v>
                      </c:pt>
                      <c:pt idx="12">
                        <c:v>Japan</c:v>
                      </c:pt>
                      <c:pt idx="13">
                        <c:v>Spain</c:v>
                      </c:pt>
                      <c:pt idx="14">
                        <c:v>China</c:v>
                      </c:pt>
                      <c:pt idx="15">
                        <c:v>Poland</c:v>
                      </c:pt>
                      <c:pt idx="16">
                        <c:v>Hungary</c:v>
                      </c:pt>
                      <c:pt idx="17">
                        <c:v>South Africa</c:v>
                      </c:pt>
                      <c:pt idx="18">
                        <c:v>Australia</c:v>
                      </c:pt>
                      <c:pt idx="19">
                        <c:v>Rest of the world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2024.xlsx]Data'!$I$5:$I$24</c15:sqref>
                        </c15:formulaRef>
                      </c:ext>
                    </c:extLst>
                    <c:numCache>
                      <c:formatCode>_-* #\ ##0_-;\-* #\ ##0_-;_-* "-"??_-;_-@_-</c:formatCode>
                      <c:ptCount val="20"/>
                      <c:pt idx="0">
                        <c:v>2149645</c:v>
                      </c:pt>
                      <c:pt idx="1">
                        <c:v>1459881</c:v>
                      </c:pt>
                      <c:pt idx="2">
                        <c:v>470685</c:v>
                      </c:pt>
                      <c:pt idx="3">
                        <c:v>276606</c:v>
                      </c:pt>
                      <c:pt idx="4">
                        <c:v>392418</c:v>
                      </c:pt>
                      <c:pt idx="5">
                        <c:v>395772</c:v>
                      </c:pt>
                      <c:pt idx="8">
                        <c:v>259081</c:v>
                      </c:pt>
                      <c:pt idx="9">
                        <c:v>312659</c:v>
                      </c:pt>
                      <c:pt idx="10">
                        <c:v>323236</c:v>
                      </c:pt>
                      <c:pt idx="11">
                        <c:v>398432</c:v>
                      </c:pt>
                      <c:pt idx="12">
                        <c:v>394795</c:v>
                      </c:pt>
                      <c:pt idx="13">
                        <c:v>430547</c:v>
                      </c:pt>
                      <c:pt idx="14">
                        <c:v>1155513</c:v>
                      </c:pt>
                      <c:pt idx="15">
                        <c:v>360422</c:v>
                      </c:pt>
                      <c:pt idx="16">
                        <c:v>121480</c:v>
                      </c:pt>
                      <c:pt idx="17">
                        <c:v>42264</c:v>
                      </c:pt>
                      <c:pt idx="18">
                        <c:v>99286</c:v>
                      </c:pt>
                      <c:pt idx="19">
                        <c:v>2174667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7C2-4E46-BE8D-810E2C39EA9A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2024.xlsx]Data'!$J$3</c15:sqref>
                        </c15:formulaRef>
                      </c:ext>
                    </c:extLst>
                    <c:strCache>
                      <c:ptCount val="1"/>
                      <c:pt idx="0">
                        <c:v>Imported value in 2021-Q1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2024.xlsx]Data'!$A$5:$A$24</c15:sqref>
                        </c15:formulaRef>
                      </c:ext>
                    </c:extLst>
                    <c:strCache>
                      <c:ptCount val="20"/>
                      <c:pt idx="0">
                        <c:v>Germany</c:v>
                      </c:pt>
                      <c:pt idx="1">
                        <c:v>USA</c:v>
                      </c:pt>
                      <c:pt idx="2">
                        <c:v>South Korea</c:v>
                      </c:pt>
                      <c:pt idx="3">
                        <c:v>Czech Republic</c:v>
                      </c:pt>
                      <c:pt idx="4">
                        <c:v>Netherlands</c:v>
                      </c:pt>
                      <c:pt idx="5">
                        <c:v>Belgium</c:v>
                      </c:pt>
                      <c:pt idx="6">
                        <c:v>Mexico</c:v>
                      </c:pt>
                      <c:pt idx="7">
                        <c:v>Vietnam</c:v>
                      </c:pt>
                      <c:pt idx="8">
                        <c:v>Italy</c:v>
                      </c:pt>
                      <c:pt idx="9">
                        <c:v>UK</c:v>
                      </c:pt>
                      <c:pt idx="10">
                        <c:v>India</c:v>
                      </c:pt>
                      <c:pt idx="11">
                        <c:v>France</c:v>
                      </c:pt>
                      <c:pt idx="12">
                        <c:v>Japan</c:v>
                      </c:pt>
                      <c:pt idx="13">
                        <c:v>Spain</c:v>
                      </c:pt>
                      <c:pt idx="14">
                        <c:v>China</c:v>
                      </c:pt>
                      <c:pt idx="15">
                        <c:v>Poland</c:v>
                      </c:pt>
                      <c:pt idx="16">
                        <c:v>Hungary</c:v>
                      </c:pt>
                      <c:pt idx="17">
                        <c:v>South Africa</c:v>
                      </c:pt>
                      <c:pt idx="18">
                        <c:v>Australia</c:v>
                      </c:pt>
                      <c:pt idx="19">
                        <c:v>Rest of the world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2024.xlsx]Data'!$J$5:$J$24</c15:sqref>
                        </c15:formulaRef>
                      </c:ext>
                    </c:extLst>
                    <c:numCache>
                      <c:formatCode>_-* #\ ##0_-;\-* #\ ##0_-;_-* "-"??_-;_-@_-</c:formatCode>
                      <c:ptCount val="20"/>
                      <c:pt idx="0">
                        <c:v>2661314</c:v>
                      </c:pt>
                      <c:pt idx="1">
                        <c:v>1655444</c:v>
                      </c:pt>
                      <c:pt idx="2">
                        <c:v>557792</c:v>
                      </c:pt>
                      <c:pt idx="3">
                        <c:v>332955</c:v>
                      </c:pt>
                      <c:pt idx="4">
                        <c:v>358699</c:v>
                      </c:pt>
                      <c:pt idx="5">
                        <c:v>435884</c:v>
                      </c:pt>
                      <c:pt idx="8">
                        <c:v>265109</c:v>
                      </c:pt>
                      <c:pt idx="9">
                        <c:v>246451</c:v>
                      </c:pt>
                      <c:pt idx="10">
                        <c:v>370589</c:v>
                      </c:pt>
                      <c:pt idx="11">
                        <c:v>439935</c:v>
                      </c:pt>
                      <c:pt idx="12">
                        <c:v>388567</c:v>
                      </c:pt>
                      <c:pt idx="13">
                        <c:v>472055</c:v>
                      </c:pt>
                      <c:pt idx="14">
                        <c:v>1081995</c:v>
                      </c:pt>
                      <c:pt idx="15">
                        <c:v>400615</c:v>
                      </c:pt>
                      <c:pt idx="16">
                        <c:v>153691</c:v>
                      </c:pt>
                      <c:pt idx="17">
                        <c:v>36249</c:v>
                      </c:pt>
                      <c:pt idx="18">
                        <c:v>114734</c:v>
                      </c:pt>
                      <c:pt idx="19">
                        <c:v>2057914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C7C2-4E46-BE8D-810E2C39EA9A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2024.xlsx]Data'!$K$3</c15:sqref>
                        </c15:formulaRef>
                      </c:ext>
                    </c:extLst>
                    <c:strCache>
                      <c:ptCount val="1"/>
                      <c:pt idx="0">
                        <c:v>Imported value in 2021-Q2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2024.xlsx]Data'!$A$5:$A$24</c15:sqref>
                        </c15:formulaRef>
                      </c:ext>
                    </c:extLst>
                    <c:strCache>
                      <c:ptCount val="20"/>
                      <c:pt idx="0">
                        <c:v>Germany</c:v>
                      </c:pt>
                      <c:pt idx="1">
                        <c:v>USA</c:v>
                      </c:pt>
                      <c:pt idx="2">
                        <c:v>South Korea</c:v>
                      </c:pt>
                      <c:pt idx="3">
                        <c:v>Czech Republic</c:v>
                      </c:pt>
                      <c:pt idx="4">
                        <c:v>Netherlands</c:v>
                      </c:pt>
                      <c:pt idx="5">
                        <c:v>Belgium</c:v>
                      </c:pt>
                      <c:pt idx="6">
                        <c:v>Mexico</c:v>
                      </c:pt>
                      <c:pt idx="7">
                        <c:v>Vietnam</c:v>
                      </c:pt>
                      <c:pt idx="8">
                        <c:v>Italy</c:v>
                      </c:pt>
                      <c:pt idx="9">
                        <c:v>UK</c:v>
                      </c:pt>
                      <c:pt idx="10">
                        <c:v>India</c:v>
                      </c:pt>
                      <c:pt idx="11">
                        <c:v>France</c:v>
                      </c:pt>
                      <c:pt idx="12">
                        <c:v>Japan</c:v>
                      </c:pt>
                      <c:pt idx="13">
                        <c:v>Spain</c:v>
                      </c:pt>
                      <c:pt idx="14">
                        <c:v>China</c:v>
                      </c:pt>
                      <c:pt idx="15">
                        <c:v>Poland</c:v>
                      </c:pt>
                      <c:pt idx="16">
                        <c:v>Hungary</c:v>
                      </c:pt>
                      <c:pt idx="17">
                        <c:v>South Africa</c:v>
                      </c:pt>
                      <c:pt idx="18">
                        <c:v>Australia</c:v>
                      </c:pt>
                      <c:pt idx="19">
                        <c:v>Rest of the world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2024.xlsx]Data'!$K$5:$K$24</c15:sqref>
                        </c15:formulaRef>
                      </c:ext>
                    </c:extLst>
                    <c:numCache>
                      <c:formatCode>_-* #\ ##0_-;\-* #\ ##0_-;_-* "-"??_-;_-@_-</c:formatCode>
                      <c:ptCount val="20"/>
                      <c:pt idx="0">
                        <c:v>2467934</c:v>
                      </c:pt>
                      <c:pt idx="1">
                        <c:v>2061136</c:v>
                      </c:pt>
                      <c:pt idx="2">
                        <c:v>641900</c:v>
                      </c:pt>
                      <c:pt idx="3">
                        <c:v>514770</c:v>
                      </c:pt>
                      <c:pt idx="4">
                        <c:v>427691</c:v>
                      </c:pt>
                      <c:pt idx="5">
                        <c:v>284194</c:v>
                      </c:pt>
                      <c:pt idx="8">
                        <c:v>305092</c:v>
                      </c:pt>
                      <c:pt idx="9">
                        <c:v>307143</c:v>
                      </c:pt>
                      <c:pt idx="10">
                        <c:v>308899</c:v>
                      </c:pt>
                      <c:pt idx="11">
                        <c:v>386242</c:v>
                      </c:pt>
                      <c:pt idx="12">
                        <c:v>369312</c:v>
                      </c:pt>
                      <c:pt idx="13">
                        <c:v>363913</c:v>
                      </c:pt>
                      <c:pt idx="14">
                        <c:v>1073179</c:v>
                      </c:pt>
                      <c:pt idx="15">
                        <c:v>387056</c:v>
                      </c:pt>
                      <c:pt idx="16">
                        <c:v>181608</c:v>
                      </c:pt>
                      <c:pt idx="17">
                        <c:v>48177</c:v>
                      </c:pt>
                      <c:pt idx="18">
                        <c:v>221533</c:v>
                      </c:pt>
                      <c:pt idx="19">
                        <c:v>2060801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7C2-4E46-BE8D-810E2C39EA9A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2024.xlsx]Data'!$L$3</c15:sqref>
                        </c15:formulaRef>
                      </c:ext>
                    </c:extLst>
                    <c:strCache>
                      <c:ptCount val="1"/>
                      <c:pt idx="0">
                        <c:v>Imported value in 2021-Q3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2024.xlsx]Data'!$A$5:$A$24</c15:sqref>
                        </c15:formulaRef>
                      </c:ext>
                    </c:extLst>
                    <c:strCache>
                      <c:ptCount val="20"/>
                      <c:pt idx="0">
                        <c:v>Germany</c:v>
                      </c:pt>
                      <c:pt idx="1">
                        <c:v>USA</c:v>
                      </c:pt>
                      <c:pt idx="2">
                        <c:v>South Korea</c:v>
                      </c:pt>
                      <c:pt idx="3">
                        <c:v>Czech Republic</c:v>
                      </c:pt>
                      <c:pt idx="4">
                        <c:v>Netherlands</c:v>
                      </c:pt>
                      <c:pt idx="5">
                        <c:v>Belgium</c:v>
                      </c:pt>
                      <c:pt idx="6">
                        <c:v>Mexico</c:v>
                      </c:pt>
                      <c:pt idx="7">
                        <c:v>Vietnam</c:v>
                      </c:pt>
                      <c:pt idx="8">
                        <c:v>Italy</c:v>
                      </c:pt>
                      <c:pt idx="9">
                        <c:v>UK</c:v>
                      </c:pt>
                      <c:pt idx="10">
                        <c:v>India</c:v>
                      </c:pt>
                      <c:pt idx="11">
                        <c:v>France</c:v>
                      </c:pt>
                      <c:pt idx="12">
                        <c:v>Japan</c:v>
                      </c:pt>
                      <c:pt idx="13">
                        <c:v>Spain</c:v>
                      </c:pt>
                      <c:pt idx="14">
                        <c:v>China</c:v>
                      </c:pt>
                      <c:pt idx="15">
                        <c:v>Poland</c:v>
                      </c:pt>
                      <c:pt idx="16">
                        <c:v>Hungary</c:v>
                      </c:pt>
                      <c:pt idx="17">
                        <c:v>South Africa</c:v>
                      </c:pt>
                      <c:pt idx="18">
                        <c:v>Australia</c:v>
                      </c:pt>
                      <c:pt idx="19">
                        <c:v>Rest of the world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2024.xlsx]Data'!$L$5:$L$24</c15:sqref>
                        </c15:formulaRef>
                      </c:ext>
                    </c:extLst>
                    <c:numCache>
                      <c:formatCode>_-* #\ ##0_-;\-* #\ ##0_-;_-* "-"??_-;_-@_-</c:formatCode>
                      <c:ptCount val="20"/>
                      <c:pt idx="0">
                        <c:v>2373749</c:v>
                      </c:pt>
                      <c:pt idx="1">
                        <c:v>2150819</c:v>
                      </c:pt>
                      <c:pt idx="2">
                        <c:v>995290</c:v>
                      </c:pt>
                      <c:pt idx="3">
                        <c:v>427191</c:v>
                      </c:pt>
                      <c:pt idx="4">
                        <c:v>445834</c:v>
                      </c:pt>
                      <c:pt idx="5">
                        <c:v>263324</c:v>
                      </c:pt>
                      <c:pt idx="8">
                        <c:v>331082</c:v>
                      </c:pt>
                      <c:pt idx="9">
                        <c:v>310688</c:v>
                      </c:pt>
                      <c:pt idx="10">
                        <c:v>435152</c:v>
                      </c:pt>
                      <c:pt idx="11">
                        <c:v>355878</c:v>
                      </c:pt>
                      <c:pt idx="12">
                        <c:v>429259</c:v>
                      </c:pt>
                      <c:pt idx="13">
                        <c:v>289410</c:v>
                      </c:pt>
                      <c:pt idx="14">
                        <c:v>1239503</c:v>
                      </c:pt>
                      <c:pt idx="15">
                        <c:v>396187</c:v>
                      </c:pt>
                      <c:pt idx="16">
                        <c:v>173282</c:v>
                      </c:pt>
                      <c:pt idx="17">
                        <c:v>50442</c:v>
                      </c:pt>
                      <c:pt idx="18">
                        <c:v>213642</c:v>
                      </c:pt>
                      <c:pt idx="19">
                        <c:v>2095727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C7C2-4E46-BE8D-810E2C39EA9A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2024.xlsx]Data'!$M$3</c15:sqref>
                        </c15:formulaRef>
                      </c:ext>
                    </c:extLst>
                    <c:strCache>
                      <c:ptCount val="1"/>
                      <c:pt idx="0">
                        <c:v>Imported value in 2021-Q4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2024.xlsx]Data'!$A$5:$A$24</c15:sqref>
                        </c15:formulaRef>
                      </c:ext>
                    </c:extLst>
                    <c:strCache>
                      <c:ptCount val="20"/>
                      <c:pt idx="0">
                        <c:v>Germany</c:v>
                      </c:pt>
                      <c:pt idx="1">
                        <c:v>USA</c:v>
                      </c:pt>
                      <c:pt idx="2">
                        <c:v>South Korea</c:v>
                      </c:pt>
                      <c:pt idx="3">
                        <c:v>Czech Republic</c:v>
                      </c:pt>
                      <c:pt idx="4">
                        <c:v>Netherlands</c:v>
                      </c:pt>
                      <c:pt idx="5">
                        <c:v>Belgium</c:v>
                      </c:pt>
                      <c:pt idx="6">
                        <c:v>Mexico</c:v>
                      </c:pt>
                      <c:pt idx="7">
                        <c:v>Vietnam</c:v>
                      </c:pt>
                      <c:pt idx="8">
                        <c:v>Italy</c:v>
                      </c:pt>
                      <c:pt idx="9">
                        <c:v>UK</c:v>
                      </c:pt>
                      <c:pt idx="10">
                        <c:v>India</c:v>
                      </c:pt>
                      <c:pt idx="11">
                        <c:v>France</c:v>
                      </c:pt>
                      <c:pt idx="12">
                        <c:v>Japan</c:v>
                      </c:pt>
                      <c:pt idx="13">
                        <c:v>Spain</c:v>
                      </c:pt>
                      <c:pt idx="14">
                        <c:v>China</c:v>
                      </c:pt>
                      <c:pt idx="15">
                        <c:v>Poland</c:v>
                      </c:pt>
                      <c:pt idx="16">
                        <c:v>Hungary</c:v>
                      </c:pt>
                      <c:pt idx="17">
                        <c:v>South Africa</c:v>
                      </c:pt>
                      <c:pt idx="18">
                        <c:v>Australia</c:v>
                      </c:pt>
                      <c:pt idx="19">
                        <c:v>Rest of the world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2024.xlsx]Data'!$M$5:$M$24</c15:sqref>
                        </c15:formulaRef>
                      </c:ext>
                    </c:extLst>
                    <c:numCache>
                      <c:formatCode>_-* #\ ##0_-;\-* #\ ##0_-;_-* "-"??_-;_-@_-</c:formatCode>
                      <c:ptCount val="20"/>
                      <c:pt idx="0">
                        <c:v>2855056</c:v>
                      </c:pt>
                      <c:pt idx="1">
                        <c:v>2398230</c:v>
                      </c:pt>
                      <c:pt idx="2">
                        <c:v>1162038</c:v>
                      </c:pt>
                      <c:pt idx="3">
                        <c:v>437526</c:v>
                      </c:pt>
                      <c:pt idx="4">
                        <c:v>438529</c:v>
                      </c:pt>
                      <c:pt idx="5">
                        <c:v>415034</c:v>
                      </c:pt>
                      <c:pt idx="8">
                        <c:v>408067</c:v>
                      </c:pt>
                      <c:pt idx="9">
                        <c:v>409845</c:v>
                      </c:pt>
                      <c:pt idx="10">
                        <c:v>546384</c:v>
                      </c:pt>
                      <c:pt idx="11">
                        <c:v>399312</c:v>
                      </c:pt>
                      <c:pt idx="12">
                        <c:v>502360</c:v>
                      </c:pt>
                      <c:pt idx="13">
                        <c:v>359379</c:v>
                      </c:pt>
                      <c:pt idx="14">
                        <c:v>1223678</c:v>
                      </c:pt>
                      <c:pt idx="15">
                        <c:v>315399</c:v>
                      </c:pt>
                      <c:pt idx="16">
                        <c:v>209088</c:v>
                      </c:pt>
                      <c:pt idx="17">
                        <c:v>68198</c:v>
                      </c:pt>
                      <c:pt idx="18">
                        <c:v>184186</c:v>
                      </c:pt>
                      <c:pt idx="19">
                        <c:v>2607557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C7C2-4E46-BE8D-810E2C39EA9A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2024.xlsx]Data'!$N$3</c15:sqref>
                        </c15:formulaRef>
                      </c:ext>
                    </c:extLst>
                    <c:strCache>
                      <c:ptCount val="1"/>
                      <c:pt idx="0">
                        <c:v>Imported value in 2022-Q1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2024.xlsx]Data'!$A$5:$A$24</c15:sqref>
                        </c15:formulaRef>
                      </c:ext>
                    </c:extLst>
                    <c:strCache>
                      <c:ptCount val="20"/>
                      <c:pt idx="0">
                        <c:v>Germany</c:v>
                      </c:pt>
                      <c:pt idx="1">
                        <c:v>USA</c:v>
                      </c:pt>
                      <c:pt idx="2">
                        <c:v>South Korea</c:v>
                      </c:pt>
                      <c:pt idx="3">
                        <c:v>Czech Republic</c:v>
                      </c:pt>
                      <c:pt idx="4">
                        <c:v>Netherlands</c:v>
                      </c:pt>
                      <c:pt idx="5">
                        <c:v>Belgium</c:v>
                      </c:pt>
                      <c:pt idx="6">
                        <c:v>Mexico</c:v>
                      </c:pt>
                      <c:pt idx="7">
                        <c:v>Vietnam</c:v>
                      </c:pt>
                      <c:pt idx="8">
                        <c:v>Italy</c:v>
                      </c:pt>
                      <c:pt idx="9">
                        <c:v>UK</c:v>
                      </c:pt>
                      <c:pt idx="10">
                        <c:v>India</c:v>
                      </c:pt>
                      <c:pt idx="11">
                        <c:v>France</c:v>
                      </c:pt>
                      <c:pt idx="12">
                        <c:v>Japan</c:v>
                      </c:pt>
                      <c:pt idx="13">
                        <c:v>Spain</c:v>
                      </c:pt>
                      <c:pt idx="14">
                        <c:v>China</c:v>
                      </c:pt>
                      <c:pt idx="15">
                        <c:v>Poland</c:v>
                      </c:pt>
                      <c:pt idx="16">
                        <c:v>Hungary</c:v>
                      </c:pt>
                      <c:pt idx="17">
                        <c:v>South Africa</c:v>
                      </c:pt>
                      <c:pt idx="18">
                        <c:v>Australia</c:v>
                      </c:pt>
                      <c:pt idx="19">
                        <c:v>Rest of the world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2024.xlsx]Data'!$N$5:$N$24</c15:sqref>
                        </c15:formulaRef>
                      </c:ext>
                    </c:extLst>
                    <c:numCache>
                      <c:formatCode>_-* #\ ##0_-;\-* #\ ##0_-;_-* "-"??_-;_-@_-</c:formatCode>
                      <c:ptCount val="20"/>
                      <c:pt idx="0">
                        <c:v>2652855</c:v>
                      </c:pt>
                      <c:pt idx="1">
                        <c:v>2912253</c:v>
                      </c:pt>
                      <c:pt idx="2">
                        <c:v>1032767</c:v>
                      </c:pt>
                      <c:pt idx="3">
                        <c:v>576945</c:v>
                      </c:pt>
                      <c:pt idx="4">
                        <c:v>614628</c:v>
                      </c:pt>
                      <c:pt idx="5">
                        <c:v>508342</c:v>
                      </c:pt>
                      <c:pt idx="8">
                        <c:v>417064</c:v>
                      </c:pt>
                      <c:pt idx="9">
                        <c:v>447967</c:v>
                      </c:pt>
                      <c:pt idx="10">
                        <c:v>541769</c:v>
                      </c:pt>
                      <c:pt idx="11">
                        <c:v>350268</c:v>
                      </c:pt>
                      <c:pt idx="12">
                        <c:v>476503</c:v>
                      </c:pt>
                      <c:pt idx="13">
                        <c:v>426252</c:v>
                      </c:pt>
                      <c:pt idx="14">
                        <c:v>998693</c:v>
                      </c:pt>
                      <c:pt idx="15">
                        <c:v>316174</c:v>
                      </c:pt>
                      <c:pt idx="16">
                        <c:v>327208</c:v>
                      </c:pt>
                      <c:pt idx="17">
                        <c:v>74759</c:v>
                      </c:pt>
                      <c:pt idx="18">
                        <c:v>177571</c:v>
                      </c:pt>
                      <c:pt idx="19">
                        <c:v>2717217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C7C2-4E46-BE8D-810E2C39EA9A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2024.xlsx]Data'!$O$3</c15:sqref>
                        </c15:formulaRef>
                      </c:ext>
                    </c:extLst>
                    <c:strCache>
                      <c:ptCount val="1"/>
                      <c:pt idx="0">
                        <c:v>Imported value in 2022-Q2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2024.xlsx]Data'!$A$5:$A$24</c15:sqref>
                        </c15:formulaRef>
                      </c:ext>
                    </c:extLst>
                    <c:strCache>
                      <c:ptCount val="20"/>
                      <c:pt idx="0">
                        <c:v>Germany</c:v>
                      </c:pt>
                      <c:pt idx="1">
                        <c:v>USA</c:v>
                      </c:pt>
                      <c:pt idx="2">
                        <c:v>South Korea</c:v>
                      </c:pt>
                      <c:pt idx="3">
                        <c:v>Czech Republic</c:v>
                      </c:pt>
                      <c:pt idx="4">
                        <c:v>Netherlands</c:v>
                      </c:pt>
                      <c:pt idx="5">
                        <c:v>Belgium</c:v>
                      </c:pt>
                      <c:pt idx="6">
                        <c:v>Mexico</c:v>
                      </c:pt>
                      <c:pt idx="7">
                        <c:v>Vietnam</c:v>
                      </c:pt>
                      <c:pt idx="8">
                        <c:v>Italy</c:v>
                      </c:pt>
                      <c:pt idx="9">
                        <c:v>UK</c:v>
                      </c:pt>
                      <c:pt idx="10">
                        <c:v>India</c:v>
                      </c:pt>
                      <c:pt idx="11">
                        <c:v>France</c:v>
                      </c:pt>
                      <c:pt idx="12">
                        <c:v>Japan</c:v>
                      </c:pt>
                      <c:pt idx="13">
                        <c:v>Spain</c:v>
                      </c:pt>
                      <c:pt idx="14">
                        <c:v>China</c:v>
                      </c:pt>
                      <c:pt idx="15">
                        <c:v>Poland</c:v>
                      </c:pt>
                      <c:pt idx="16">
                        <c:v>Hungary</c:v>
                      </c:pt>
                      <c:pt idx="17">
                        <c:v>South Africa</c:v>
                      </c:pt>
                      <c:pt idx="18">
                        <c:v>Australia</c:v>
                      </c:pt>
                      <c:pt idx="19">
                        <c:v>Rest of the world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2024.xlsx]Data'!$O$5:$O$24</c15:sqref>
                        </c15:formulaRef>
                      </c:ext>
                    </c:extLst>
                    <c:numCache>
                      <c:formatCode>_-* #\ ##0_-;\-* #\ ##0_-;_-* "-"??_-;_-@_-</c:formatCode>
                      <c:ptCount val="20"/>
                      <c:pt idx="0">
                        <c:v>2556078</c:v>
                      </c:pt>
                      <c:pt idx="1">
                        <c:v>3456337</c:v>
                      </c:pt>
                      <c:pt idx="2">
                        <c:v>1280595</c:v>
                      </c:pt>
                      <c:pt idx="3">
                        <c:v>586231</c:v>
                      </c:pt>
                      <c:pt idx="4">
                        <c:v>746989</c:v>
                      </c:pt>
                      <c:pt idx="5">
                        <c:v>354543</c:v>
                      </c:pt>
                      <c:pt idx="8">
                        <c:v>629731</c:v>
                      </c:pt>
                      <c:pt idx="9">
                        <c:v>453463</c:v>
                      </c:pt>
                      <c:pt idx="10">
                        <c:v>606991</c:v>
                      </c:pt>
                      <c:pt idx="11">
                        <c:v>437486</c:v>
                      </c:pt>
                      <c:pt idx="12">
                        <c:v>539584</c:v>
                      </c:pt>
                      <c:pt idx="13">
                        <c:v>574100</c:v>
                      </c:pt>
                      <c:pt idx="14">
                        <c:v>858831</c:v>
                      </c:pt>
                      <c:pt idx="15">
                        <c:v>405551</c:v>
                      </c:pt>
                      <c:pt idx="16">
                        <c:v>404274</c:v>
                      </c:pt>
                      <c:pt idx="17">
                        <c:v>103154</c:v>
                      </c:pt>
                      <c:pt idx="18">
                        <c:v>230036</c:v>
                      </c:pt>
                      <c:pt idx="19">
                        <c:v>2953172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C7C2-4E46-BE8D-810E2C39EA9A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2024.xlsx]Data'!$P$3</c15:sqref>
                        </c15:formulaRef>
                      </c:ext>
                    </c:extLst>
                    <c:strCache>
                      <c:ptCount val="1"/>
                      <c:pt idx="0">
                        <c:v>Imported value in 2022-Q3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2024.xlsx]Data'!$A$5:$A$24</c15:sqref>
                        </c15:formulaRef>
                      </c:ext>
                    </c:extLst>
                    <c:strCache>
                      <c:ptCount val="20"/>
                      <c:pt idx="0">
                        <c:v>Germany</c:v>
                      </c:pt>
                      <c:pt idx="1">
                        <c:v>USA</c:v>
                      </c:pt>
                      <c:pt idx="2">
                        <c:v>South Korea</c:v>
                      </c:pt>
                      <c:pt idx="3">
                        <c:v>Czech Republic</c:v>
                      </c:pt>
                      <c:pt idx="4">
                        <c:v>Netherlands</c:v>
                      </c:pt>
                      <c:pt idx="5">
                        <c:v>Belgium</c:v>
                      </c:pt>
                      <c:pt idx="6">
                        <c:v>Mexico</c:v>
                      </c:pt>
                      <c:pt idx="7">
                        <c:v>Vietnam</c:v>
                      </c:pt>
                      <c:pt idx="8">
                        <c:v>Italy</c:v>
                      </c:pt>
                      <c:pt idx="9">
                        <c:v>UK</c:v>
                      </c:pt>
                      <c:pt idx="10">
                        <c:v>India</c:v>
                      </c:pt>
                      <c:pt idx="11">
                        <c:v>France</c:v>
                      </c:pt>
                      <c:pt idx="12">
                        <c:v>Japan</c:v>
                      </c:pt>
                      <c:pt idx="13">
                        <c:v>Spain</c:v>
                      </c:pt>
                      <c:pt idx="14">
                        <c:v>China</c:v>
                      </c:pt>
                      <c:pt idx="15">
                        <c:v>Poland</c:v>
                      </c:pt>
                      <c:pt idx="16">
                        <c:v>Hungary</c:v>
                      </c:pt>
                      <c:pt idx="17">
                        <c:v>South Africa</c:v>
                      </c:pt>
                      <c:pt idx="18">
                        <c:v>Australia</c:v>
                      </c:pt>
                      <c:pt idx="19">
                        <c:v>Rest of the world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2024.xlsx]Data'!$P$5:$P$24</c15:sqref>
                        </c15:formulaRef>
                      </c:ext>
                    </c:extLst>
                    <c:numCache>
                      <c:formatCode>_-* #\ ##0_-;\-* #\ ##0_-;_-* "-"??_-;_-@_-</c:formatCode>
                      <c:ptCount val="20"/>
                      <c:pt idx="0">
                        <c:v>3782317</c:v>
                      </c:pt>
                      <c:pt idx="1">
                        <c:v>3653967</c:v>
                      </c:pt>
                      <c:pt idx="2">
                        <c:v>1663494</c:v>
                      </c:pt>
                      <c:pt idx="3">
                        <c:v>933130</c:v>
                      </c:pt>
                      <c:pt idx="4">
                        <c:v>1147126</c:v>
                      </c:pt>
                      <c:pt idx="5">
                        <c:v>748528</c:v>
                      </c:pt>
                      <c:pt idx="8">
                        <c:v>843853</c:v>
                      </c:pt>
                      <c:pt idx="9">
                        <c:v>509702</c:v>
                      </c:pt>
                      <c:pt idx="10">
                        <c:v>715577</c:v>
                      </c:pt>
                      <c:pt idx="11">
                        <c:v>510275</c:v>
                      </c:pt>
                      <c:pt idx="12">
                        <c:v>663196</c:v>
                      </c:pt>
                      <c:pt idx="13">
                        <c:v>557555</c:v>
                      </c:pt>
                      <c:pt idx="14">
                        <c:v>847267</c:v>
                      </c:pt>
                      <c:pt idx="15">
                        <c:v>615726</c:v>
                      </c:pt>
                      <c:pt idx="16">
                        <c:v>446838</c:v>
                      </c:pt>
                      <c:pt idx="17">
                        <c:v>191141</c:v>
                      </c:pt>
                      <c:pt idx="18">
                        <c:v>274092</c:v>
                      </c:pt>
                      <c:pt idx="19">
                        <c:v>3321024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C7C2-4E46-BE8D-810E2C39EA9A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2024.xlsx]Data'!$Q$3</c15:sqref>
                        </c15:formulaRef>
                      </c:ext>
                    </c:extLst>
                    <c:strCache>
                      <c:ptCount val="1"/>
                      <c:pt idx="0">
                        <c:v>Imported value in 2022-Q4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2024.xlsx]Data'!$A$5:$A$24</c15:sqref>
                        </c15:formulaRef>
                      </c:ext>
                    </c:extLst>
                    <c:strCache>
                      <c:ptCount val="20"/>
                      <c:pt idx="0">
                        <c:v>Germany</c:v>
                      </c:pt>
                      <c:pt idx="1">
                        <c:v>USA</c:v>
                      </c:pt>
                      <c:pt idx="2">
                        <c:v>South Korea</c:v>
                      </c:pt>
                      <c:pt idx="3">
                        <c:v>Czech Republic</c:v>
                      </c:pt>
                      <c:pt idx="4">
                        <c:v>Netherlands</c:v>
                      </c:pt>
                      <c:pt idx="5">
                        <c:v>Belgium</c:v>
                      </c:pt>
                      <c:pt idx="6">
                        <c:v>Mexico</c:v>
                      </c:pt>
                      <c:pt idx="7">
                        <c:v>Vietnam</c:v>
                      </c:pt>
                      <c:pt idx="8">
                        <c:v>Italy</c:v>
                      </c:pt>
                      <c:pt idx="9">
                        <c:v>UK</c:v>
                      </c:pt>
                      <c:pt idx="10">
                        <c:v>India</c:v>
                      </c:pt>
                      <c:pt idx="11">
                        <c:v>France</c:v>
                      </c:pt>
                      <c:pt idx="12">
                        <c:v>Japan</c:v>
                      </c:pt>
                      <c:pt idx="13">
                        <c:v>Spain</c:v>
                      </c:pt>
                      <c:pt idx="14">
                        <c:v>China</c:v>
                      </c:pt>
                      <c:pt idx="15">
                        <c:v>Poland</c:v>
                      </c:pt>
                      <c:pt idx="16">
                        <c:v>Hungary</c:v>
                      </c:pt>
                      <c:pt idx="17">
                        <c:v>South Africa</c:v>
                      </c:pt>
                      <c:pt idx="18">
                        <c:v>Australia</c:v>
                      </c:pt>
                      <c:pt idx="19">
                        <c:v>Rest of the world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2024.xlsx]Data'!$Q$5:$Q$24</c15:sqref>
                        </c15:formulaRef>
                      </c:ext>
                    </c:extLst>
                    <c:numCache>
                      <c:formatCode>_-* #\ ##0_-;\-* #\ ##0_-;_-* "-"??_-;_-@_-</c:formatCode>
                      <c:ptCount val="20"/>
                      <c:pt idx="0">
                        <c:v>5420188</c:v>
                      </c:pt>
                      <c:pt idx="1">
                        <c:v>3876095</c:v>
                      </c:pt>
                      <c:pt idx="2">
                        <c:v>1718072</c:v>
                      </c:pt>
                      <c:pt idx="3">
                        <c:v>1584238</c:v>
                      </c:pt>
                      <c:pt idx="4">
                        <c:v>1420258</c:v>
                      </c:pt>
                      <c:pt idx="5">
                        <c:v>1141416</c:v>
                      </c:pt>
                      <c:pt idx="8">
                        <c:v>635674</c:v>
                      </c:pt>
                      <c:pt idx="9">
                        <c:v>726097</c:v>
                      </c:pt>
                      <c:pt idx="10">
                        <c:v>692918</c:v>
                      </c:pt>
                      <c:pt idx="11">
                        <c:v>669780</c:v>
                      </c:pt>
                      <c:pt idx="12">
                        <c:v>589327</c:v>
                      </c:pt>
                      <c:pt idx="13">
                        <c:v>881702</c:v>
                      </c:pt>
                      <c:pt idx="14">
                        <c:v>810994</c:v>
                      </c:pt>
                      <c:pt idx="15">
                        <c:v>669301</c:v>
                      </c:pt>
                      <c:pt idx="16">
                        <c:v>557557</c:v>
                      </c:pt>
                      <c:pt idx="17">
                        <c:v>365073</c:v>
                      </c:pt>
                      <c:pt idx="18">
                        <c:v>358126</c:v>
                      </c:pt>
                      <c:pt idx="19">
                        <c:v>3635181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C7C2-4E46-BE8D-810E2C39EA9A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2024.xlsx]Data'!$R$3</c15:sqref>
                        </c15:formulaRef>
                      </c:ext>
                    </c:extLst>
                    <c:strCache>
                      <c:ptCount val="1"/>
                      <c:pt idx="0">
                        <c:v>Imported value in 2023-Q1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2024.xlsx]Data'!$A$5:$A$24</c15:sqref>
                        </c15:formulaRef>
                      </c:ext>
                    </c:extLst>
                    <c:strCache>
                      <c:ptCount val="20"/>
                      <c:pt idx="0">
                        <c:v>Germany</c:v>
                      </c:pt>
                      <c:pt idx="1">
                        <c:v>USA</c:v>
                      </c:pt>
                      <c:pt idx="2">
                        <c:v>South Korea</c:v>
                      </c:pt>
                      <c:pt idx="3">
                        <c:v>Czech Republic</c:v>
                      </c:pt>
                      <c:pt idx="4">
                        <c:v>Netherlands</c:v>
                      </c:pt>
                      <c:pt idx="5">
                        <c:v>Belgium</c:v>
                      </c:pt>
                      <c:pt idx="6">
                        <c:v>Mexico</c:v>
                      </c:pt>
                      <c:pt idx="7">
                        <c:v>Vietnam</c:v>
                      </c:pt>
                      <c:pt idx="8">
                        <c:v>Italy</c:v>
                      </c:pt>
                      <c:pt idx="9">
                        <c:v>UK</c:v>
                      </c:pt>
                      <c:pt idx="10">
                        <c:v>India</c:v>
                      </c:pt>
                      <c:pt idx="11">
                        <c:v>France</c:v>
                      </c:pt>
                      <c:pt idx="12">
                        <c:v>Japan</c:v>
                      </c:pt>
                      <c:pt idx="13">
                        <c:v>Spain</c:v>
                      </c:pt>
                      <c:pt idx="14">
                        <c:v>China</c:v>
                      </c:pt>
                      <c:pt idx="15">
                        <c:v>Poland</c:v>
                      </c:pt>
                      <c:pt idx="16">
                        <c:v>Hungary</c:v>
                      </c:pt>
                      <c:pt idx="17">
                        <c:v>South Africa</c:v>
                      </c:pt>
                      <c:pt idx="18">
                        <c:v>Australia</c:v>
                      </c:pt>
                      <c:pt idx="19">
                        <c:v>Rest of the world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2024.xlsx]Data'!$R$5:$R$24</c15:sqref>
                        </c15:formulaRef>
                      </c:ext>
                    </c:extLst>
                    <c:numCache>
                      <c:formatCode>_-* #\ ##0_-;\-* #\ ##0_-;_-* "-"??_-;_-@_-</c:formatCode>
                      <c:ptCount val="20"/>
                      <c:pt idx="0">
                        <c:v>5861648</c:v>
                      </c:pt>
                      <c:pt idx="1">
                        <c:v>4609958</c:v>
                      </c:pt>
                      <c:pt idx="2">
                        <c:v>2307724</c:v>
                      </c:pt>
                      <c:pt idx="3">
                        <c:v>1411048</c:v>
                      </c:pt>
                      <c:pt idx="4">
                        <c:v>1508128</c:v>
                      </c:pt>
                      <c:pt idx="5">
                        <c:v>1132024</c:v>
                      </c:pt>
                      <c:pt idx="6">
                        <c:v>814340</c:v>
                      </c:pt>
                      <c:pt idx="7">
                        <c:v>787806</c:v>
                      </c:pt>
                      <c:pt idx="8">
                        <c:v>822187</c:v>
                      </c:pt>
                      <c:pt idx="9">
                        <c:v>837598</c:v>
                      </c:pt>
                      <c:pt idx="10">
                        <c:v>862610</c:v>
                      </c:pt>
                      <c:pt idx="11">
                        <c:v>652624</c:v>
                      </c:pt>
                      <c:pt idx="12">
                        <c:v>622653</c:v>
                      </c:pt>
                      <c:pt idx="13">
                        <c:v>730266</c:v>
                      </c:pt>
                      <c:pt idx="14">
                        <c:v>553285</c:v>
                      </c:pt>
                      <c:pt idx="15">
                        <c:v>425166</c:v>
                      </c:pt>
                      <c:pt idx="16">
                        <c:v>515450</c:v>
                      </c:pt>
                      <c:pt idx="17">
                        <c:v>291056</c:v>
                      </c:pt>
                      <c:pt idx="18">
                        <c:v>298429</c:v>
                      </c:pt>
                      <c:pt idx="19">
                        <c:v>3529070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C7C2-4E46-BE8D-810E2C39EA9A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2024.xlsx]Data'!$S$3</c15:sqref>
                        </c15:formulaRef>
                      </c:ext>
                    </c:extLst>
                    <c:strCache>
                      <c:ptCount val="1"/>
                      <c:pt idx="0">
                        <c:v>Imported value in 2023-Q2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2024.xlsx]Data'!$A$5:$A$24</c15:sqref>
                        </c15:formulaRef>
                      </c:ext>
                    </c:extLst>
                    <c:strCache>
                      <c:ptCount val="20"/>
                      <c:pt idx="0">
                        <c:v>Germany</c:v>
                      </c:pt>
                      <c:pt idx="1">
                        <c:v>USA</c:v>
                      </c:pt>
                      <c:pt idx="2">
                        <c:v>South Korea</c:v>
                      </c:pt>
                      <c:pt idx="3">
                        <c:v>Czech Republic</c:v>
                      </c:pt>
                      <c:pt idx="4">
                        <c:v>Netherlands</c:v>
                      </c:pt>
                      <c:pt idx="5">
                        <c:v>Belgium</c:v>
                      </c:pt>
                      <c:pt idx="6">
                        <c:v>Mexico</c:v>
                      </c:pt>
                      <c:pt idx="7">
                        <c:v>Vietnam</c:v>
                      </c:pt>
                      <c:pt idx="8">
                        <c:v>Italy</c:v>
                      </c:pt>
                      <c:pt idx="9">
                        <c:v>UK</c:v>
                      </c:pt>
                      <c:pt idx="10">
                        <c:v>India</c:v>
                      </c:pt>
                      <c:pt idx="11">
                        <c:v>France</c:v>
                      </c:pt>
                      <c:pt idx="12">
                        <c:v>Japan</c:v>
                      </c:pt>
                      <c:pt idx="13">
                        <c:v>Spain</c:v>
                      </c:pt>
                      <c:pt idx="14">
                        <c:v>China</c:v>
                      </c:pt>
                      <c:pt idx="15">
                        <c:v>Poland</c:v>
                      </c:pt>
                      <c:pt idx="16">
                        <c:v>Hungary</c:v>
                      </c:pt>
                      <c:pt idx="17">
                        <c:v>South Africa</c:v>
                      </c:pt>
                      <c:pt idx="18">
                        <c:v>Australia</c:v>
                      </c:pt>
                      <c:pt idx="19">
                        <c:v>Rest of the world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2024.xlsx]Data'!$S$5:$S$24</c15:sqref>
                        </c15:formulaRef>
                      </c:ext>
                    </c:extLst>
                    <c:numCache>
                      <c:formatCode>_-* #\ ##0_-;\-* #\ ##0_-;_-* "-"??_-;_-@_-</c:formatCode>
                      <c:ptCount val="20"/>
                      <c:pt idx="0">
                        <c:v>6621643</c:v>
                      </c:pt>
                      <c:pt idx="1">
                        <c:v>4195099</c:v>
                      </c:pt>
                      <c:pt idx="2">
                        <c:v>2312195</c:v>
                      </c:pt>
                      <c:pt idx="3">
                        <c:v>1538788</c:v>
                      </c:pt>
                      <c:pt idx="4">
                        <c:v>1241466</c:v>
                      </c:pt>
                      <c:pt idx="5">
                        <c:v>1102931</c:v>
                      </c:pt>
                      <c:pt idx="6">
                        <c:v>1139850</c:v>
                      </c:pt>
                      <c:pt idx="7">
                        <c:v>843794</c:v>
                      </c:pt>
                      <c:pt idx="8">
                        <c:v>936319</c:v>
                      </c:pt>
                      <c:pt idx="9">
                        <c:v>687721</c:v>
                      </c:pt>
                      <c:pt idx="10">
                        <c:v>767179</c:v>
                      </c:pt>
                      <c:pt idx="11">
                        <c:v>822778</c:v>
                      </c:pt>
                      <c:pt idx="12">
                        <c:v>651965</c:v>
                      </c:pt>
                      <c:pt idx="13">
                        <c:v>568990</c:v>
                      </c:pt>
                      <c:pt idx="14">
                        <c:v>748710</c:v>
                      </c:pt>
                      <c:pt idx="15">
                        <c:v>514482</c:v>
                      </c:pt>
                      <c:pt idx="16">
                        <c:v>543831</c:v>
                      </c:pt>
                      <c:pt idx="17">
                        <c:v>822889</c:v>
                      </c:pt>
                      <c:pt idx="18">
                        <c:v>223572</c:v>
                      </c:pt>
                      <c:pt idx="19">
                        <c:v>3475346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C7C2-4E46-BE8D-810E2C39EA9A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2024.xlsx]Data'!$T$3</c15:sqref>
                        </c15:formulaRef>
                      </c:ext>
                    </c:extLst>
                    <c:strCache>
                      <c:ptCount val="1"/>
                      <c:pt idx="0">
                        <c:v>Imported value in 2023-Q3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2024.xlsx]Data'!$A$5:$A$24</c15:sqref>
                        </c15:formulaRef>
                      </c:ext>
                    </c:extLst>
                    <c:strCache>
                      <c:ptCount val="20"/>
                      <c:pt idx="0">
                        <c:v>Germany</c:v>
                      </c:pt>
                      <c:pt idx="1">
                        <c:v>USA</c:v>
                      </c:pt>
                      <c:pt idx="2">
                        <c:v>South Korea</c:v>
                      </c:pt>
                      <c:pt idx="3">
                        <c:v>Czech Republic</c:v>
                      </c:pt>
                      <c:pt idx="4">
                        <c:v>Netherlands</c:v>
                      </c:pt>
                      <c:pt idx="5">
                        <c:v>Belgium</c:v>
                      </c:pt>
                      <c:pt idx="6">
                        <c:v>Mexico</c:v>
                      </c:pt>
                      <c:pt idx="7">
                        <c:v>Vietnam</c:v>
                      </c:pt>
                      <c:pt idx="8">
                        <c:v>Italy</c:v>
                      </c:pt>
                      <c:pt idx="9">
                        <c:v>UK</c:v>
                      </c:pt>
                      <c:pt idx="10">
                        <c:v>India</c:v>
                      </c:pt>
                      <c:pt idx="11">
                        <c:v>France</c:v>
                      </c:pt>
                      <c:pt idx="12">
                        <c:v>Japan</c:v>
                      </c:pt>
                      <c:pt idx="13">
                        <c:v>Spain</c:v>
                      </c:pt>
                      <c:pt idx="14">
                        <c:v>China</c:v>
                      </c:pt>
                      <c:pt idx="15">
                        <c:v>Poland</c:v>
                      </c:pt>
                      <c:pt idx="16">
                        <c:v>Hungary</c:v>
                      </c:pt>
                      <c:pt idx="17">
                        <c:v>South Africa</c:v>
                      </c:pt>
                      <c:pt idx="18">
                        <c:v>Australia</c:v>
                      </c:pt>
                      <c:pt idx="19">
                        <c:v>Rest of the world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2024.xlsx]Data'!$T$5:$T$24</c15:sqref>
                        </c15:formulaRef>
                      </c:ext>
                    </c:extLst>
                    <c:numCache>
                      <c:formatCode>_-* #\ ##0_-;\-* #\ ##0_-;_-* "-"??_-;_-@_-</c:formatCode>
                      <c:ptCount val="20"/>
                      <c:pt idx="0">
                        <c:v>5491923</c:v>
                      </c:pt>
                      <c:pt idx="1">
                        <c:v>4325905</c:v>
                      </c:pt>
                      <c:pt idx="2">
                        <c:v>2069143</c:v>
                      </c:pt>
                      <c:pt idx="3">
                        <c:v>1201566</c:v>
                      </c:pt>
                      <c:pt idx="4">
                        <c:v>928863</c:v>
                      </c:pt>
                      <c:pt idx="5">
                        <c:v>908184</c:v>
                      </c:pt>
                      <c:pt idx="6">
                        <c:v>958252</c:v>
                      </c:pt>
                      <c:pt idx="7">
                        <c:v>934839</c:v>
                      </c:pt>
                      <c:pt idx="8">
                        <c:v>771265</c:v>
                      </c:pt>
                      <c:pt idx="9">
                        <c:v>875108</c:v>
                      </c:pt>
                      <c:pt idx="10">
                        <c:v>824055</c:v>
                      </c:pt>
                      <c:pt idx="11">
                        <c:v>655526</c:v>
                      </c:pt>
                      <c:pt idx="12">
                        <c:v>708032</c:v>
                      </c:pt>
                      <c:pt idx="13">
                        <c:v>579155</c:v>
                      </c:pt>
                      <c:pt idx="14">
                        <c:v>737057</c:v>
                      </c:pt>
                      <c:pt idx="15">
                        <c:v>492464</c:v>
                      </c:pt>
                      <c:pt idx="16">
                        <c:v>432094</c:v>
                      </c:pt>
                      <c:pt idx="17">
                        <c:v>388703</c:v>
                      </c:pt>
                      <c:pt idx="18">
                        <c:v>242439</c:v>
                      </c:pt>
                      <c:pt idx="19">
                        <c:v>3414196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C7C2-4E46-BE8D-810E2C39EA9A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2024.xlsx]Data'!$U$3</c15:sqref>
                        </c15:formulaRef>
                      </c:ext>
                    </c:extLst>
                    <c:strCache>
                      <c:ptCount val="1"/>
                      <c:pt idx="0">
                        <c:v>Imported value in 2023-Q4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2024.xlsx]Data'!$A$5:$A$24</c15:sqref>
                        </c15:formulaRef>
                      </c:ext>
                    </c:extLst>
                    <c:strCache>
                      <c:ptCount val="20"/>
                      <c:pt idx="0">
                        <c:v>Germany</c:v>
                      </c:pt>
                      <c:pt idx="1">
                        <c:v>USA</c:v>
                      </c:pt>
                      <c:pt idx="2">
                        <c:v>South Korea</c:v>
                      </c:pt>
                      <c:pt idx="3">
                        <c:v>Czech Republic</c:v>
                      </c:pt>
                      <c:pt idx="4">
                        <c:v>Netherlands</c:v>
                      </c:pt>
                      <c:pt idx="5">
                        <c:v>Belgium</c:v>
                      </c:pt>
                      <c:pt idx="6">
                        <c:v>Mexico</c:v>
                      </c:pt>
                      <c:pt idx="7">
                        <c:v>Vietnam</c:v>
                      </c:pt>
                      <c:pt idx="8">
                        <c:v>Italy</c:v>
                      </c:pt>
                      <c:pt idx="9">
                        <c:v>UK</c:v>
                      </c:pt>
                      <c:pt idx="10">
                        <c:v>India</c:v>
                      </c:pt>
                      <c:pt idx="11">
                        <c:v>France</c:v>
                      </c:pt>
                      <c:pt idx="12">
                        <c:v>Japan</c:v>
                      </c:pt>
                      <c:pt idx="13">
                        <c:v>Spain</c:v>
                      </c:pt>
                      <c:pt idx="14">
                        <c:v>China</c:v>
                      </c:pt>
                      <c:pt idx="15">
                        <c:v>Poland</c:v>
                      </c:pt>
                      <c:pt idx="16">
                        <c:v>Hungary</c:v>
                      </c:pt>
                      <c:pt idx="17">
                        <c:v>South Africa</c:v>
                      </c:pt>
                      <c:pt idx="18">
                        <c:v>Australia</c:v>
                      </c:pt>
                      <c:pt idx="19">
                        <c:v>Rest of the world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2024.xlsx]Data'!$U$5:$U$24</c15:sqref>
                        </c15:formulaRef>
                      </c:ext>
                    </c:extLst>
                    <c:numCache>
                      <c:formatCode>_-* #\ ##0_-;\-* #\ ##0_-;_-* "-"??_-;_-@_-</c:formatCode>
                      <c:ptCount val="20"/>
                      <c:pt idx="0">
                        <c:v>4882209</c:v>
                      </c:pt>
                      <c:pt idx="1">
                        <c:v>5618626</c:v>
                      </c:pt>
                      <c:pt idx="2">
                        <c:v>1776901</c:v>
                      </c:pt>
                      <c:pt idx="3">
                        <c:v>1094159</c:v>
                      </c:pt>
                      <c:pt idx="4">
                        <c:v>1222088</c:v>
                      </c:pt>
                      <c:pt idx="5">
                        <c:v>827845</c:v>
                      </c:pt>
                      <c:pt idx="6">
                        <c:v>940067</c:v>
                      </c:pt>
                      <c:pt idx="7">
                        <c:v>1229169</c:v>
                      </c:pt>
                      <c:pt idx="8">
                        <c:v>1100015</c:v>
                      </c:pt>
                      <c:pt idx="9">
                        <c:v>844988</c:v>
                      </c:pt>
                      <c:pt idx="10">
                        <c:v>643257</c:v>
                      </c:pt>
                      <c:pt idx="11">
                        <c:v>796393</c:v>
                      </c:pt>
                      <c:pt idx="12">
                        <c:v>916010</c:v>
                      </c:pt>
                      <c:pt idx="13">
                        <c:v>982510</c:v>
                      </c:pt>
                      <c:pt idx="14">
                        <c:v>778843</c:v>
                      </c:pt>
                      <c:pt idx="15">
                        <c:v>546873</c:v>
                      </c:pt>
                      <c:pt idx="16">
                        <c:v>395616</c:v>
                      </c:pt>
                      <c:pt idx="17">
                        <c:v>246425</c:v>
                      </c:pt>
                      <c:pt idx="18">
                        <c:v>797684</c:v>
                      </c:pt>
                      <c:pt idx="19">
                        <c:v>3148467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C7C2-4E46-BE8D-810E2C39EA9A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2024.xlsx]Data'!$V$3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2024.xlsx]Data'!$A$5:$A$24</c15:sqref>
                        </c15:formulaRef>
                      </c:ext>
                    </c:extLst>
                    <c:strCache>
                      <c:ptCount val="20"/>
                      <c:pt idx="0">
                        <c:v>Germany</c:v>
                      </c:pt>
                      <c:pt idx="1">
                        <c:v>USA</c:v>
                      </c:pt>
                      <c:pt idx="2">
                        <c:v>South Korea</c:v>
                      </c:pt>
                      <c:pt idx="3">
                        <c:v>Czech Republic</c:v>
                      </c:pt>
                      <c:pt idx="4">
                        <c:v>Netherlands</c:v>
                      </c:pt>
                      <c:pt idx="5">
                        <c:v>Belgium</c:v>
                      </c:pt>
                      <c:pt idx="6">
                        <c:v>Mexico</c:v>
                      </c:pt>
                      <c:pt idx="7">
                        <c:v>Vietnam</c:v>
                      </c:pt>
                      <c:pt idx="8">
                        <c:v>Italy</c:v>
                      </c:pt>
                      <c:pt idx="9">
                        <c:v>UK</c:v>
                      </c:pt>
                      <c:pt idx="10">
                        <c:v>India</c:v>
                      </c:pt>
                      <c:pt idx="11">
                        <c:v>France</c:v>
                      </c:pt>
                      <c:pt idx="12">
                        <c:v>Japan</c:v>
                      </c:pt>
                      <c:pt idx="13">
                        <c:v>Spain</c:v>
                      </c:pt>
                      <c:pt idx="14">
                        <c:v>China</c:v>
                      </c:pt>
                      <c:pt idx="15">
                        <c:v>Poland</c:v>
                      </c:pt>
                      <c:pt idx="16">
                        <c:v>Hungary</c:v>
                      </c:pt>
                      <c:pt idx="17">
                        <c:v>South Africa</c:v>
                      </c:pt>
                      <c:pt idx="18">
                        <c:v>Australia</c:v>
                      </c:pt>
                      <c:pt idx="19">
                        <c:v>Rest of the world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2024.xlsx]Data'!$V$5:$V$24</c15:sqref>
                        </c15:formulaRef>
                      </c:ext>
                    </c:extLst>
                    <c:numCache>
                      <c:formatCode>_-* #\ ##0_-;\-* #\ ##0_-;_-* "-"??_-;_-@_-</c:formatCode>
                      <c:ptCount val="20"/>
                      <c:pt idx="0">
                        <c:v>3707772</c:v>
                      </c:pt>
                      <c:pt idx="1">
                        <c:v>3691381</c:v>
                      </c:pt>
                      <c:pt idx="2">
                        <c:v>1248933</c:v>
                      </c:pt>
                      <c:pt idx="3">
                        <c:v>260745</c:v>
                      </c:pt>
                      <c:pt idx="4">
                        <c:v>1146704</c:v>
                      </c:pt>
                      <c:pt idx="5">
                        <c:v>810060</c:v>
                      </c:pt>
                      <c:pt idx="6">
                        <c:v>504825</c:v>
                      </c:pt>
                      <c:pt idx="7">
                        <c:v>1660844</c:v>
                      </c:pt>
                      <c:pt idx="8">
                        <c:v>260935</c:v>
                      </c:pt>
                      <c:pt idx="9">
                        <c:v>674543</c:v>
                      </c:pt>
                      <c:pt idx="10">
                        <c:v>1294320</c:v>
                      </c:pt>
                      <c:pt idx="11">
                        <c:v>1075755</c:v>
                      </c:pt>
                      <c:pt idx="12">
                        <c:v>1421126</c:v>
                      </c:pt>
                      <c:pt idx="13">
                        <c:v>236814</c:v>
                      </c:pt>
                      <c:pt idx="14">
                        <c:v>4449432</c:v>
                      </c:pt>
                      <c:pt idx="15">
                        <c:v>902748</c:v>
                      </c:pt>
                      <c:pt idx="16">
                        <c:v>442473</c:v>
                      </c:pt>
                      <c:pt idx="17">
                        <c:v>91526</c:v>
                      </c:pt>
                      <c:pt idx="18">
                        <c:v>386288</c:v>
                      </c:pt>
                      <c:pt idx="19">
                        <c:v>4759256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C7C2-4E46-BE8D-810E2C39EA9A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2024.xlsx]Data'!$W$3</c15:sqref>
                        </c15:formulaRef>
                      </c:ext>
                    </c:extLst>
                    <c:strCache>
                      <c:ptCount val="1"/>
                      <c:pt idx="0">
                        <c:v>2020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2024.xlsx]Data'!$A$5:$A$24</c15:sqref>
                        </c15:formulaRef>
                      </c:ext>
                    </c:extLst>
                    <c:strCache>
                      <c:ptCount val="20"/>
                      <c:pt idx="0">
                        <c:v>Germany</c:v>
                      </c:pt>
                      <c:pt idx="1">
                        <c:v>USA</c:v>
                      </c:pt>
                      <c:pt idx="2">
                        <c:v>South Korea</c:v>
                      </c:pt>
                      <c:pt idx="3">
                        <c:v>Czech Republic</c:v>
                      </c:pt>
                      <c:pt idx="4">
                        <c:v>Netherlands</c:v>
                      </c:pt>
                      <c:pt idx="5">
                        <c:v>Belgium</c:v>
                      </c:pt>
                      <c:pt idx="6">
                        <c:v>Mexico</c:v>
                      </c:pt>
                      <c:pt idx="7">
                        <c:v>Vietnam</c:v>
                      </c:pt>
                      <c:pt idx="8">
                        <c:v>Italy</c:v>
                      </c:pt>
                      <c:pt idx="9">
                        <c:v>UK</c:v>
                      </c:pt>
                      <c:pt idx="10">
                        <c:v>India</c:v>
                      </c:pt>
                      <c:pt idx="11">
                        <c:v>France</c:v>
                      </c:pt>
                      <c:pt idx="12">
                        <c:v>Japan</c:v>
                      </c:pt>
                      <c:pt idx="13">
                        <c:v>Spain</c:v>
                      </c:pt>
                      <c:pt idx="14">
                        <c:v>China</c:v>
                      </c:pt>
                      <c:pt idx="15">
                        <c:v>Poland</c:v>
                      </c:pt>
                      <c:pt idx="16">
                        <c:v>Hungary</c:v>
                      </c:pt>
                      <c:pt idx="17">
                        <c:v>South Africa</c:v>
                      </c:pt>
                      <c:pt idx="18">
                        <c:v>Australia</c:v>
                      </c:pt>
                      <c:pt idx="19">
                        <c:v>Rest of the world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2024.xlsx]Data'!$W$5:$W$24</c15:sqref>
                        </c15:formulaRef>
                      </c:ext>
                    </c:extLst>
                    <c:numCache>
                      <c:formatCode>_-* #\ ##0_-;\-* #\ ##0_-;_-* "-"??_-;_-@_-</c:formatCode>
                      <c:ptCount val="20"/>
                      <c:pt idx="0">
                        <c:v>6406589</c:v>
                      </c:pt>
                      <c:pt idx="1">
                        <c:v>4823512</c:v>
                      </c:pt>
                      <c:pt idx="2">
                        <c:v>1632726</c:v>
                      </c:pt>
                      <c:pt idx="3">
                        <c:v>749005</c:v>
                      </c:pt>
                      <c:pt idx="4">
                        <c:v>1293525</c:v>
                      </c:pt>
                      <c:pt idx="5">
                        <c:v>1098731</c:v>
                      </c:pt>
                      <c:pt idx="6">
                        <c:v>815995</c:v>
                      </c:pt>
                      <c:pt idx="7">
                        <c:v>2210261</c:v>
                      </c:pt>
                      <c:pt idx="8">
                        <c:v>575135</c:v>
                      </c:pt>
                      <c:pt idx="9">
                        <c:v>864620</c:v>
                      </c:pt>
                      <c:pt idx="10">
                        <c:v>1055425</c:v>
                      </c:pt>
                      <c:pt idx="11">
                        <c:v>1291949</c:v>
                      </c:pt>
                      <c:pt idx="12">
                        <c:v>1338488</c:v>
                      </c:pt>
                      <c:pt idx="13">
                        <c:v>1007799</c:v>
                      </c:pt>
                      <c:pt idx="14">
                        <c:v>4272797</c:v>
                      </c:pt>
                      <c:pt idx="15">
                        <c:v>1016762</c:v>
                      </c:pt>
                      <c:pt idx="16">
                        <c:v>425912</c:v>
                      </c:pt>
                      <c:pt idx="17">
                        <c:v>169614</c:v>
                      </c:pt>
                      <c:pt idx="18">
                        <c:v>343930</c:v>
                      </c:pt>
                      <c:pt idx="19">
                        <c:v>6352739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C7C2-4E46-BE8D-810E2C39EA9A}"/>
                  </c:ext>
                </c:extLst>
              </c15:ser>
            </c15:filteredBarSeries>
            <c15:filteredBarSeries>
              <c15:ser>
                <c:idx val="25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2024.xlsx]Data'!$AA$3</c15:sqref>
                        </c15:formulaRef>
                      </c:ext>
                    </c:extLst>
                    <c:strCache>
                      <c:ptCount val="1"/>
                      <c:pt idx="0">
                        <c:v>2022-2023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2024.xlsx]Data'!$A$5:$A$24</c15:sqref>
                        </c15:formulaRef>
                      </c:ext>
                    </c:extLst>
                    <c:strCache>
                      <c:ptCount val="20"/>
                      <c:pt idx="0">
                        <c:v>Germany</c:v>
                      </c:pt>
                      <c:pt idx="1">
                        <c:v>USA</c:v>
                      </c:pt>
                      <c:pt idx="2">
                        <c:v>South Korea</c:v>
                      </c:pt>
                      <c:pt idx="3">
                        <c:v>Czech Republic</c:v>
                      </c:pt>
                      <c:pt idx="4">
                        <c:v>Netherlands</c:v>
                      </c:pt>
                      <c:pt idx="5">
                        <c:v>Belgium</c:v>
                      </c:pt>
                      <c:pt idx="6">
                        <c:v>Mexico</c:v>
                      </c:pt>
                      <c:pt idx="7">
                        <c:v>Vietnam</c:v>
                      </c:pt>
                      <c:pt idx="8">
                        <c:v>Italy</c:v>
                      </c:pt>
                      <c:pt idx="9">
                        <c:v>UK</c:v>
                      </c:pt>
                      <c:pt idx="10">
                        <c:v>India</c:v>
                      </c:pt>
                      <c:pt idx="11">
                        <c:v>France</c:v>
                      </c:pt>
                      <c:pt idx="12">
                        <c:v>Japan</c:v>
                      </c:pt>
                      <c:pt idx="13">
                        <c:v>Spain</c:v>
                      </c:pt>
                      <c:pt idx="14">
                        <c:v>China</c:v>
                      </c:pt>
                      <c:pt idx="15">
                        <c:v>Poland</c:v>
                      </c:pt>
                      <c:pt idx="16">
                        <c:v>Hungary</c:v>
                      </c:pt>
                      <c:pt idx="17">
                        <c:v>South Africa</c:v>
                      </c:pt>
                      <c:pt idx="18">
                        <c:v>Australia</c:v>
                      </c:pt>
                      <c:pt idx="19">
                        <c:v>Rest of the world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'[Global imports of LIBs from 2019 to 2023 downloaded from TradeMap in April 2024.xlsx]Data'!$AA$5:$AA$24</c15:sqref>
                        </c15:formulaRef>
                      </c:ext>
                    </c:extLst>
                    <c:numCache>
                      <c:formatCode>_-* #\ ##0_-;\-* #\ ##0_-;_-* "-"??_-;_-@_-</c:formatCode>
                      <c:ptCount val="20"/>
                      <c:pt idx="0">
                        <c:v>37268861</c:v>
                      </c:pt>
                      <c:pt idx="1">
                        <c:v>32648240</c:v>
                      </c:pt>
                      <c:pt idx="2">
                        <c:v>14160891</c:v>
                      </c:pt>
                      <c:pt idx="3">
                        <c:v>8926105</c:v>
                      </c:pt>
                      <c:pt idx="4">
                        <c:v>8829546</c:v>
                      </c:pt>
                      <c:pt idx="5">
                        <c:v>6723813</c:v>
                      </c:pt>
                      <c:pt idx="6">
                        <c:v>6536802</c:v>
                      </c:pt>
                      <c:pt idx="7">
                        <c:v>7664263</c:v>
                      </c:pt>
                      <c:pt idx="8">
                        <c:v>6156108</c:v>
                      </c:pt>
                      <c:pt idx="9">
                        <c:v>5382644</c:v>
                      </c:pt>
                      <c:pt idx="10">
                        <c:v>5654356</c:v>
                      </c:pt>
                      <c:pt idx="11">
                        <c:v>4895130</c:v>
                      </c:pt>
                      <c:pt idx="12">
                        <c:v>5167270</c:v>
                      </c:pt>
                      <c:pt idx="13">
                        <c:v>5300530</c:v>
                      </c:pt>
                      <c:pt idx="14">
                        <c:v>6333680</c:v>
                      </c:pt>
                      <c:pt idx="15">
                        <c:v>3985737</c:v>
                      </c:pt>
                      <c:pt idx="16">
                        <c:v>3622868</c:v>
                      </c:pt>
                      <c:pt idx="17">
                        <c:v>2483200</c:v>
                      </c:pt>
                      <c:pt idx="18">
                        <c:v>2601949</c:v>
                      </c:pt>
                      <c:pt idx="19">
                        <c:v>26193673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C7C2-4E46-BE8D-810E2C39EA9A}"/>
                  </c:ext>
                </c:extLst>
              </c15:ser>
            </c15:filteredBarSeries>
          </c:ext>
        </c:extLst>
      </c:barChart>
      <c:catAx>
        <c:axId val="1097534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7538031"/>
        <c:crosses val="autoZero"/>
        <c:auto val="1"/>
        <c:lblAlgn val="ctr"/>
        <c:lblOffset val="100"/>
        <c:noMultiLvlLbl val="0"/>
      </c:catAx>
      <c:valAx>
        <c:axId val="1097538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7534671"/>
        <c:crosses val="autoZero"/>
        <c:crossBetween val="between"/>
        <c:majorUnit val="2500000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ZA"/>
                    <a:t>US$ billions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695910615968952"/>
          <c:y val="0.94318459976886726"/>
          <c:w val="0.23078521100279098"/>
          <c:h val="4.62298921918761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ZA" sz="2000" b="1">
                <a:solidFill>
                  <a:schemeClr val="tx1"/>
                </a:solidFill>
              </a:rPr>
              <a:t>Global manufacturing capacity (% of total)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Solar module</c:v>
                </c:pt>
                <c:pt idx="1">
                  <c:v>Solar cell</c:v>
                </c:pt>
                <c:pt idx="2">
                  <c:v>Solar wafer &amp; ingot</c:v>
                </c:pt>
                <c:pt idx="3">
                  <c:v>Polysilicon</c:v>
                </c:pt>
                <c:pt idx="4">
                  <c:v>Battery cell</c:v>
                </c:pt>
                <c:pt idx="5">
                  <c:v>Battery cathode</c:v>
                </c:pt>
                <c:pt idx="6">
                  <c:v>Battery anode</c:v>
                </c:pt>
                <c:pt idx="7">
                  <c:v>Battery electrode</c:v>
                </c:pt>
                <c:pt idx="8">
                  <c:v>Battery separator</c:v>
                </c:pt>
                <c:pt idx="9">
                  <c:v>Lithium hydroxide and carbonate</c:v>
                </c:pt>
                <c:pt idx="10">
                  <c:v>Cobal sulfate</c:v>
                </c:pt>
                <c:pt idx="11">
                  <c:v>Nickel sulfate</c:v>
                </c:pt>
                <c:pt idx="12">
                  <c:v>Wind turbine nacelle</c:v>
                </c:pt>
                <c:pt idx="13">
                  <c:v>Hydrogen electrolyzer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0.84</c:v>
                </c:pt>
                <c:pt idx="1">
                  <c:v>0.89</c:v>
                </c:pt>
                <c:pt idx="2">
                  <c:v>0.97</c:v>
                </c:pt>
                <c:pt idx="3">
                  <c:v>0.86</c:v>
                </c:pt>
                <c:pt idx="4">
                  <c:v>0.86</c:v>
                </c:pt>
                <c:pt idx="5">
                  <c:v>0.87</c:v>
                </c:pt>
                <c:pt idx="6">
                  <c:v>0.96</c:v>
                </c:pt>
                <c:pt idx="7">
                  <c:v>0.91</c:v>
                </c:pt>
                <c:pt idx="8">
                  <c:v>0.85</c:v>
                </c:pt>
                <c:pt idx="9">
                  <c:v>0.71</c:v>
                </c:pt>
                <c:pt idx="10">
                  <c:v>0.86</c:v>
                </c:pt>
                <c:pt idx="11">
                  <c:v>0.8</c:v>
                </c:pt>
                <c:pt idx="12">
                  <c:v>0.67</c:v>
                </c:pt>
                <c:pt idx="1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55-4EA9-844B-98B25E0022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Solar module</c:v>
                </c:pt>
                <c:pt idx="1">
                  <c:v>Solar cell</c:v>
                </c:pt>
                <c:pt idx="2">
                  <c:v>Solar wafer &amp; ingot</c:v>
                </c:pt>
                <c:pt idx="3">
                  <c:v>Polysilicon</c:v>
                </c:pt>
                <c:pt idx="4">
                  <c:v>Battery cell</c:v>
                </c:pt>
                <c:pt idx="5">
                  <c:v>Battery cathode</c:v>
                </c:pt>
                <c:pt idx="6">
                  <c:v>Battery anode</c:v>
                </c:pt>
                <c:pt idx="7">
                  <c:v>Battery electrode</c:v>
                </c:pt>
                <c:pt idx="8">
                  <c:v>Battery separator</c:v>
                </c:pt>
                <c:pt idx="9">
                  <c:v>Lithium hydroxide and carbonate</c:v>
                </c:pt>
                <c:pt idx="10">
                  <c:v>Cobal sulfate</c:v>
                </c:pt>
                <c:pt idx="11">
                  <c:v>Nickel sulfate</c:v>
                </c:pt>
                <c:pt idx="12">
                  <c:v>Wind turbine nacelle</c:v>
                </c:pt>
                <c:pt idx="13">
                  <c:v>Hydrogen electrolyzer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3" formatCode="0%">
                  <c:v>0.05</c:v>
                </c:pt>
                <c:pt idx="4" formatCode="0%">
                  <c:v>0.04</c:v>
                </c:pt>
                <c:pt idx="7" formatCode="0%">
                  <c:v>0.02</c:v>
                </c:pt>
                <c:pt idx="8" formatCode="0%">
                  <c:v>0.01</c:v>
                </c:pt>
                <c:pt idx="9" formatCode="0%">
                  <c:v>0.02</c:v>
                </c:pt>
                <c:pt idx="12" formatCode="0%">
                  <c:v>0.06</c:v>
                </c:pt>
                <c:pt idx="13" formatCode="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55-4EA9-844B-98B25E0022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Euope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Solar module</c:v>
                </c:pt>
                <c:pt idx="1">
                  <c:v>Solar cell</c:v>
                </c:pt>
                <c:pt idx="2">
                  <c:v>Solar wafer &amp; ingot</c:v>
                </c:pt>
                <c:pt idx="3">
                  <c:v>Polysilicon</c:v>
                </c:pt>
                <c:pt idx="4">
                  <c:v>Battery cell</c:v>
                </c:pt>
                <c:pt idx="5">
                  <c:v>Battery cathode</c:v>
                </c:pt>
                <c:pt idx="6">
                  <c:v>Battery anode</c:v>
                </c:pt>
                <c:pt idx="7">
                  <c:v>Battery electrode</c:v>
                </c:pt>
                <c:pt idx="8">
                  <c:v>Battery separator</c:v>
                </c:pt>
                <c:pt idx="9">
                  <c:v>Lithium hydroxide and carbonate</c:v>
                </c:pt>
                <c:pt idx="10">
                  <c:v>Cobal sulfate</c:v>
                </c:pt>
                <c:pt idx="11">
                  <c:v>Nickel sulfate</c:v>
                </c:pt>
                <c:pt idx="12">
                  <c:v>Wind turbine nacelle</c:v>
                </c:pt>
                <c:pt idx="13">
                  <c:v>Hydrogen electrolyzer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 formatCode="0%">
                  <c:v>0.02</c:v>
                </c:pt>
                <c:pt idx="3" formatCode="0%">
                  <c:v>0.05</c:v>
                </c:pt>
                <c:pt idx="4" formatCode="0%">
                  <c:v>0.09</c:v>
                </c:pt>
                <c:pt idx="7" formatCode="0%">
                  <c:v>0.03</c:v>
                </c:pt>
                <c:pt idx="8" formatCode="0%">
                  <c:v>0.04</c:v>
                </c:pt>
                <c:pt idx="10" formatCode="0%">
                  <c:v>0.14000000000000001</c:v>
                </c:pt>
                <c:pt idx="11" formatCode="0%">
                  <c:v>0.08</c:v>
                </c:pt>
                <c:pt idx="12" formatCode="0%">
                  <c:v>0.15</c:v>
                </c:pt>
                <c:pt idx="13" formatCode="0%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55-4EA9-844B-98B25E00227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Solar module</c:v>
                </c:pt>
                <c:pt idx="1">
                  <c:v>Solar cell</c:v>
                </c:pt>
                <c:pt idx="2">
                  <c:v>Solar wafer &amp; ingot</c:v>
                </c:pt>
                <c:pt idx="3">
                  <c:v>Polysilicon</c:v>
                </c:pt>
                <c:pt idx="4">
                  <c:v>Battery cell</c:v>
                </c:pt>
                <c:pt idx="5">
                  <c:v>Battery cathode</c:v>
                </c:pt>
                <c:pt idx="6">
                  <c:v>Battery anode</c:v>
                </c:pt>
                <c:pt idx="7">
                  <c:v>Battery electrode</c:v>
                </c:pt>
                <c:pt idx="8">
                  <c:v>Battery separator</c:v>
                </c:pt>
                <c:pt idx="9">
                  <c:v>Lithium hydroxide and carbonate</c:v>
                </c:pt>
                <c:pt idx="10">
                  <c:v>Cobal sulfate</c:v>
                </c:pt>
                <c:pt idx="11">
                  <c:v>Nickel sulfate</c:v>
                </c:pt>
                <c:pt idx="12">
                  <c:v>Wind turbine nacelle</c:v>
                </c:pt>
                <c:pt idx="13">
                  <c:v>Hydrogen electrolyzer</c:v>
                </c:pt>
              </c:strCache>
            </c:strRef>
          </c:cat>
          <c:val>
            <c:numRef>
              <c:f>Sheet1!$E$2:$E$15</c:f>
              <c:numCache>
                <c:formatCode>0%</c:formatCode>
                <c:ptCount val="14"/>
                <c:pt idx="0">
                  <c:v>0.01</c:v>
                </c:pt>
                <c:pt idx="1">
                  <c:v>0.01</c:v>
                </c:pt>
                <c:pt idx="3">
                  <c:v>0.01</c:v>
                </c:pt>
                <c:pt idx="5">
                  <c:v>0.03</c:v>
                </c:pt>
                <c:pt idx="6">
                  <c:v>0.02</c:v>
                </c:pt>
                <c:pt idx="7">
                  <c:v>0.02</c:v>
                </c:pt>
                <c:pt idx="8">
                  <c:v>0.04</c:v>
                </c:pt>
                <c:pt idx="9">
                  <c:v>0.01</c:v>
                </c:pt>
                <c:pt idx="1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55-4EA9-844B-98B25E00227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South Korea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Solar module</c:v>
                </c:pt>
                <c:pt idx="1">
                  <c:v>Solar cell</c:v>
                </c:pt>
                <c:pt idx="2">
                  <c:v>Solar wafer &amp; ingot</c:v>
                </c:pt>
                <c:pt idx="3">
                  <c:v>Polysilicon</c:v>
                </c:pt>
                <c:pt idx="4">
                  <c:v>Battery cell</c:v>
                </c:pt>
                <c:pt idx="5">
                  <c:v>Battery cathode</c:v>
                </c:pt>
                <c:pt idx="6">
                  <c:v>Battery anode</c:v>
                </c:pt>
                <c:pt idx="7">
                  <c:v>Battery electrode</c:v>
                </c:pt>
                <c:pt idx="8">
                  <c:v>Battery separator</c:v>
                </c:pt>
                <c:pt idx="9">
                  <c:v>Lithium hydroxide and carbonate</c:v>
                </c:pt>
                <c:pt idx="10">
                  <c:v>Cobal sulfate</c:v>
                </c:pt>
                <c:pt idx="11">
                  <c:v>Nickel sulfate</c:v>
                </c:pt>
                <c:pt idx="12">
                  <c:v>Wind turbine nacelle</c:v>
                </c:pt>
                <c:pt idx="13">
                  <c:v>Hydrogen electrolyzer</c:v>
                </c:pt>
              </c:strCache>
            </c:strRef>
          </c:cat>
          <c:val>
            <c:numRef>
              <c:f>Sheet1!$F$2:$F$15</c:f>
              <c:numCache>
                <c:formatCode>0%</c:formatCode>
                <c:ptCount val="14"/>
                <c:pt idx="0">
                  <c:v>0.01</c:v>
                </c:pt>
                <c:pt idx="1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0.09</c:v>
                </c:pt>
                <c:pt idx="6">
                  <c:v>0.02</c:v>
                </c:pt>
                <c:pt idx="7">
                  <c:v>0.02</c:v>
                </c:pt>
                <c:pt idx="8">
                  <c:v>0.06</c:v>
                </c:pt>
                <c:pt idx="11">
                  <c:v>0.04</c:v>
                </c:pt>
                <c:pt idx="1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55-4EA9-844B-98B25E00227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Rest of the world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Solar module</c:v>
                </c:pt>
                <c:pt idx="1">
                  <c:v>Solar cell</c:v>
                </c:pt>
                <c:pt idx="2">
                  <c:v>Solar wafer &amp; ingot</c:v>
                </c:pt>
                <c:pt idx="3">
                  <c:v>Polysilicon</c:v>
                </c:pt>
                <c:pt idx="4">
                  <c:v>Battery cell</c:v>
                </c:pt>
                <c:pt idx="5">
                  <c:v>Battery cathode</c:v>
                </c:pt>
                <c:pt idx="6">
                  <c:v>Battery anode</c:v>
                </c:pt>
                <c:pt idx="7">
                  <c:v>Battery electrode</c:v>
                </c:pt>
                <c:pt idx="8">
                  <c:v>Battery separator</c:v>
                </c:pt>
                <c:pt idx="9">
                  <c:v>Lithium hydroxide and carbonate</c:v>
                </c:pt>
                <c:pt idx="10">
                  <c:v>Cobal sulfate</c:v>
                </c:pt>
                <c:pt idx="11">
                  <c:v>Nickel sulfate</c:v>
                </c:pt>
                <c:pt idx="12">
                  <c:v>Wind turbine nacelle</c:v>
                </c:pt>
                <c:pt idx="13">
                  <c:v>Hydrogen electrolyzer</c:v>
                </c:pt>
              </c:strCache>
            </c:strRef>
          </c:cat>
          <c:val>
            <c:numRef>
              <c:f>Sheet1!$G$2:$G$15</c:f>
              <c:numCache>
                <c:formatCode>0%</c:formatCode>
                <c:ptCount val="14"/>
                <c:pt idx="0">
                  <c:v>0.13</c:v>
                </c:pt>
                <c:pt idx="1">
                  <c:v>0.09</c:v>
                </c:pt>
                <c:pt idx="2">
                  <c:v>0.03</c:v>
                </c:pt>
                <c:pt idx="3">
                  <c:v>0.03</c:v>
                </c:pt>
                <c:pt idx="5">
                  <c:v>0.01</c:v>
                </c:pt>
                <c:pt idx="9">
                  <c:v>0.26</c:v>
                </c:pt>
                <c:pt idx="11">
                  <c:v>0.06</c:v>
                </c:pt>
                <c:pt idx="12">
                  <c:v>0.12</c:v>
                </c:pt>
                <c:pt idx="1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55-4EA9-844B-98B25E0022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2717728"/>
        <c:axId val="292719648"/>
      </c:barChart>
      <c:catAx>
        <c:axId val="292717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719648"/>
        <c:crosses val="autoZero"/>
        <c:auto val="1"/>
        <c:lblAlgn val="ctr"/>
        <c:lblOffset val="100"/>
        <c:noMultiLvlLbl val="0"/>
      </c:catAx>
      <c:valAx>
        <c:axId val="292719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71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0.13876</cdr:x>
      <cdr:y>0.1507</cdr:y>
    </cdr:from>
    <cdr:to>
      <cdr:x>0.40977</cdr:x>
      <cdr:y>0.34913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1989" y="871446"/>
          <a:ext cx="2093714" cy="114748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accent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1100" b="1"/>
            <a:t>12 August</a:t>
          </a:r>
          <a:r>
            <a:rPr lang="en-ZA" sz="1100" b="1" baseline="0"/>
            <a:t> 2021: </a:t>
          </a:r>
        </a:p>
        <a:p xmlns:a="http://schemas.openxmlformats.org/drawingml/2006/main">
          <a:r>
            <a:rPr lang="en-ZA" sz="1100"/>
            <a:t>License exemption</a:t>
          </a:r>
          <a:r>
            <a:rPr lang="en-ZA" sz="1100" baseline="0"/>
            <a:t> increased from &lt;1 MW to &lt;100 MW</a:t>
          </a:r>
        </a:p>
        <a:p xmlns:a="http://schemas.openxmlformats.org/drawingml/2006/main">
          <a:endParaRPr lang="en-ZA" sz="1100" baseline="0"/>
        </a:p>
        <a:p xmlns:a="http://schemas.openxmlformats.org/drawingml/2006/main">
          <a:r>
            <a:rPr lang="en-ZA" sz="1100" b="1" baseline="0"/>
            <a:t>15 December 2022:</a:t>
          </a:r>
        </a:p>
        <a:p xmlns:a="http://schemas.openxmlformats.org/drawingml/2006/main">
          <a:r>
            <a:rPr lang="en-ZA" sz="1100" baseline="0"/>
            <a:t>License requirement removed </a:t>
          </a:r>
          <a:endParaRPr lang="en-ZA" sz="1100"/>
        </a:p>
      </cdr:txBody>
    </cdr:sp>
  </cdr:relSizeAnchor>
  <cdr:relSizeAnchor xmlns:cdr="http://schemas.openxmlformats.org/drawingml/2006/chartDrawing">
    <cdr:from>
      <cdr:x>0.49152</cdr:x>
      <cdr:y>0.18908</cdr:y>
    </cdr:from>
    <cdr:to>
      <cdr:x>0.67037</cdr:x>
      <cdr:y>0.32533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A79BA006-DD8B-4DDA-2F47-411E146313B8}"/>
            </a:ext>
          </a:extLst>
        </cdr:cNvPr>
        <cdr:cNvSpPr txBox="1"/>
      </cdr:nvSpPr>
      <cdr:spPr>
        <a:xfrm xmlns:a="http://schemas.openxmlformats.org/drawingml/2006/main">
          <a:off x="3797293" y="1093394"/>
          <a:ext cx="1381723" cy="78794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accent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ZA" sz="1100" b="1"/>
            <a:t>Total</a:t>
          </a:r>
          <a:r>
            <a:rPr lang="en-ZA" sz="1100" b="1" baseline="0"/>
            <a:t> registrations:</a:t>
          </a:r>
        </a:p>
        <a:p xmlns:a="http://schemas.openxmlformats.org/drawingml/2006/main">
          <a:r>
            <a:rPr lang="en-ZA" sz="1100" b="0" baseline="0"/>
            <a:t>2021: 135 MW</a:t>
          </a:r>
        </a:p>
        <a:p xmlns:a="http://schemas.openxmlformats.org/drawingml/2006/main">
          <a:r>
            <a:rPr lang="en-ZA" sz="1100" b="0" baseline="0"/>
            <a:t>2022: 1664 MW</a:t>
          </a:r>
        </a:p>
        <a:p xmlns:a="http://schemas.openxmlformats.org/drawingml/2006/main">
          <a:r>
            <a:rPr lang="en-ZA" sz="1100" b="0" baseline="0"/>
            <a:t>2023: 4530 MW</a:t>
          </a:r>
          <a:endParaRPr lang="en-ZA" sz="1100" b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0.41304</cdr:x>
      <cdr:y>0.21763</cdr:y>
    </cdr:from>
    <cdr:to>
      <cdr:x>0.844</cdr:x>
      <cdr:y>0.32063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89A46ED-F1C8-7458-0C0B-ED4BBD6729F4}"/>
            </a:ext>
          </a:extLst>
        </cdr:cNvPr>
        <cdr:cNvSpPr txBox="1"/>
      </cdr:nvSpPr>
      <cdr:spPr>
        <a:xfrm xmlns:a="http://schemas.openxmlformats.org/drawingml/2006/main">
          <a:off x="2895600" y="1392891"/>
          <a:ext cx="3021178" cy="6592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1400" b="1" dirty="0"/>
            <a:t>2022: US$ 345 million (R5.6 billion)</a:t>
          </a:r>
        </a:p>
        <a:p xmlns:a="http://schemas.openxmlformats.org/drawingml/2006/main">
          <a:r>
            <a:rPr lang="en-ZA" sz="1400" b="1" dirty="0"/>
            <a:t>2023: US$ 947 </a:t>
          </a:r>
          <a:r>
            <a:rPr lang="en-ZA" sz="1400" b="1" dirty="0">
              <a:solidFill>
                <a:sysClr val="windowText" lastClr="000000"/>
              </a:solidFill>
            </a:rPr>
            <a:t>million (R17.5 billion</a:t>
          </a:r>
          <a:r>
            <a:rPr lang="en-ZA" sz="1400" b="1" dirty="0"/>
            <a:t>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E5A5A-1EDA-49DF-97E7-1500BDA3445C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ABBB1-B02B-402D-A4E5-4D40DB027D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19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A6C74-D3F9-41FB-B11A-7E7B057B7232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F727D-7DAB-4EA5-8A04-ABCAECED5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26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7062" rtl="0" eaLnBrk="1" latinLnBrk="0" hangingPunct="1">
      <a:defRPr sz="1308" kern="1200">
        <a:solidFill>
          <a:schemeClr val="tx1"/>
        </a:solidFill>
        <a:latin typeface="+mn-lt"/>
        <a:ea typeface="+mn-ea"/>
        <a:cs typeface="+mn-cs"/>
      </a:defRPr>
    </a:lvl1pPr>
    <a:lvl2pPr marL="498531" algn="l" defTabSz="997062" rtl="0" eaLnBrk="1" latinLnBrk="0" hangingPunct="1">
      <a:defRPr sz="1308" kern="1200">
        <a:solidFill>
          <a:schemeClr val="tx1"/>
        </a:solidFill>
        <a:latin typeface="+mn-lt"/>
        <a:ea typeface="+mn-ea"/>
        <a:cs typeface="+mn-cs"/>
      </a:defRPr>
    </a:lvl2pPr>
    <a:lvl3pPr marL="997062" algn="l" defTabSz="997062" rtl="0" eaLnBrk="1" latinLnBrk="0" hangingPunct="1">
      <a:defRPr sz="1308" kern="1200">
        <a:solidFill>
          <a:schemeClr val="tx1"/>
        </a:solidFill>
        <a:latin typeface="+mn-lt"/>
        <a:ea typeface="+mn-ea"/>
        <a:cs typeface="+mn-cs"/>
      </a:defRPr>
    </a:lvl3pPr>
    <a:lvl4pPr marL="1495593" algn="l" defTabSz="997062" rtl="0" eaLnBrk="1" latinLnBrk="0" hangingPunct="1">
      <a:defRPr sz="1308" kern="1200">
        <a:solidFill>
          <a:schemeClr val="tx1"/>
        </a:solidFill>
        <a:latin typeface="+mn-lt"/>
        <a:ea typeface="+mn-ea"/>
        <a:cs typeface="+mn-cs"/>
      </a:defRPr>
    </a:lvl4pPr>
    <a:lvl5pPr marL="1994124" algn="l" defTabSz="997062" rtl="0" eaLnBrk="1" latinLnBrk="0" hangingPunct="1">
      <a:defRPr sz="1308" kern="1200">
        <a:solidFill>
          <a:schemeClr val="tx1"/>
        </a:solidFill>
        <a:latin typeface="+mn-lt"/>
        <a:ea typeface="+mn-ea"/>
        <a:cs typeface="+mn-cs"/>
      </a:defRPr>
    </a:lvl5pPr>
    <a:lvl6pPr marL="2492654" algn="l" defTabSz="997062" rtl="0" eaLnBrk="1" latinLnBrk="0" hangingPunct="1">
      <a:defRPr sz="1308" kern="1200">
        <a:solidFill>
          <a:schemeClr val="tx1"/>
        </a:solidFill>
        <a:latin typeface="+mn-lt"/>
        <a:ea typeface="+mn-ea"/>
        <a:cs typeface="+mn-cs"/>
      </a:defRPr>
    </a:lvl6pPr>
    <a:lvl7pPr marL="2991185" algn="l" defTabSz="997062" rtl="0" eaLnBrk="1" latinLnBrk="0" hangingPunct="1">
      <a:defRPr sz="1308" kern="1200">
        <a:solidFill>
          <a:schemeClr val="tx1"/>
        </a:solidFill>
        <a:latin typeface="+mn-lt"/>
        <a:ea typeface="+mn-ea"/>
        <a:cs typeface="+mn-cs"/>
      </a:defRPr>
    </a:lvl7pPr>
    <a:lvl8pPr marL="3489716" algn="l" defTabSz="997062" rtl="0" eaLnBrk="1" latinLnBrk="0" hangingPunct="1">
      <a:defRPr sz="1308" kern="1200">
        <a:solidFill>
          <a:schemeClr val="tx1"/>
        </a:solidFill>
        <a:latin typeface="+mn-lt"/>
        <a:ea typeface="+mn-ea"/>
        <a:cs typeface="+mn-cs"/>
      </a:defRPr>
    </a:lvl8pPr>
    <a:lvl9pPr marL="3988247" algn="l" defTabSz="997062" rtl="0" eaLnBrk="1" latinLnBrk="0" hangingPunct="1">
      <a:defRPr sz="13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F727D-7DAB-4EA5-8A04-ABCAECED57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84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F727D-7DAB-4EA5-8A04-ABCAECED57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20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SA: 24th by population; 40th by GDP; 22</a:t>
            </a:r>
            <a:r>
              <a:rPr lang="en-ZA" baseline="30000" dirty="0"/>
              <a:t>nd</a:t>
            </a:r>
            <a:r>
              <a:rPr lang="en-ZA" dirty="0"/>
              <a:t> in electricity production, 41</a:t>
            </a:r>
            <a:r>
              <a:rPr lang="en-ZA" baseline="30000" dirty="0"/>
              <a:t>st</a:t>
            </a:r>
            <a:r>
              <a:rPr lang="en-ZA" dirty="0"/>
              <a:t> by </a:t>
            </a:r>
            <a:r>
              <a:rPr lang="en-ZA" dirty="0" err="1"/>
              <a:t>manuf</a:t>
            </a:r>
            <a:r>
              <a:rPr lang="en-ZA" dirty="0"/>
              <a:t> 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F727D-7DAB-4EA5-8A04-ABCAECED57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39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5753528"/>
            <a:ext cx="1505163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221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127999" y="2161951"/>
            <a:ext cx="12783979" cy="2257129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5922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127999" y="4455152"/>
            <a:ext cx="12783979" cy="1479913"/>
          </a:xfrm>
        </p:spPr>
        <p:txBody>
          <a:bodyPr lIns="45720" rIns="45720"/>
          <a:lstStyle>
            <a:lvl1pPr marL="0" marR="78960" indent="0" algn="r">
              <a:buNone/>
              <a:defRPr>
                <a:solidFill>
                  <a:schemeClr val="tx2"/>
                </a:solidFill>
              </a:defRPr>
            </a:lvl1pPr>
            <a:lvl2pPr marL="563998" indent="0" algn="ctr">
              <a:buNone/>
            </a:lvl2pPr>
            <a:lvl3pPr marL="1127998" indent="0" algn="ctr">
              <a:buNone/>
            </a:lvl3pPr>
            <a:lvl4pPr marL="1691996" indent="0" algn="ctr">
              <a:buNone/>
            </a:lvl4pPr>
            <a:lvl5pPr marL="2255994" indent="0" algn="ctr">
              <a:buNone/>
            </a:lvl5pPr>
            <a:lvl6pPr marL="2819993" indent="0" algn="ctr">
              <a:buNone/>
            </a:lvl6pPr>
            <a:lvl7pPr marL="3383992" indent="0" algn="ctr">
              <a:buNone/>
            </a:lvl7pPr>
            <a:lvl8pPr marL="3947991" indent="0" algn="ctr">
              <a:buNone/>
            </a:lvl8pPr>
            <a:lvl9pPr marL="4511989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3150FB-766A-4B5B-B1FB-4A2444F971AE}" type="datetime1">
              <a:rPr lang="en-US" smtClean="0"/>
              <a:t>5/30/2024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465B67-6ECD-4326-B2A6-A232BC26C0D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6015849"/>
            <a:ext cx="15051638" cy="1503962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4" y="7707810"/>
            <a:ext cx="11405318" cy="17527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21"/>
          </a:p>
        </p:txBody>
      </p:sp>
      <p:pic>
        <p:nvPicPr>
          <p:cNvPr id="1026" name="Picture 2" descr="X:\TEMPLATES\2013 TIPS Logo\New TIPS Logo 2013\New TIPS logo Medium 2013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985" y="7519813"/>
            <a:ext cx="3316994" cy="93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454862"/>
            <a:ext cx="15051633" cy="32228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21"/>
          </a:p>
        </p:txBody>
      </p:sp>
      <p:sp>
        <p:nvSpPr>
          <p:cNvPr id="18" name="Rectangle 17"/>
          <p:cNvSpPr/>
          <p:nvPr userDrawn="1"/>
        </p:nvSpPr>
        <p:spPr>
          <a:xfrm>
            <a:off x="-4" y="1"/>
            <a:ext cx="15051637" cy="121495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2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7090" y="6714790"/>
            <a:ext cx="11781314" cy="799636"/>
          </a:xfrm>
          <a:noFill/>
        </p:spPr>
        <p:txBody>
          <a:bodyPr lIns="91440" tIns="0" rIns="91440" anchor="t"/>
          <a:lstStyle>
            <a:lvl1pPr marL="0" marR="22560" indent="0" algn="r">
              <a:buNone/>
              <a:defRPr sz="1727"/>
            </a:lvl1pPr>
            <a:lvl2pPr>
              <a:defRPr sz="1480"/>
            </a:lvl2pPr>
            <a:lvl3pPr>
              <a:defRPr sz="1234"/>
            </a:lvl3pPr>
            <a:lvl4pPr>
              <a:defRPr sz="1110"/>
            </a:lvl4pPr>
            <a:lvl5pPr>
              <a:defRPr sz="111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5999" y="234338"/>
            <a:ext cx="14287977" cy="541426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948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09929E3-2B0D-4052-A17F-A6D38BC2CC17}" type="datetime1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04308" y="7904619"/>
            <a:ext cx="3866380" cy="4504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465B67-6ECD-4326-B2A6-A232BC26C0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003" y="6001444"/>
            <a:ext cx="13282404" cy="69409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701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Chevron 11"/>
          <p:cNvSpPr/>
          <p:nvPr/>
        </p:nvSpPr>
        <p:spPr>
          <a:xfrm>
            <a:off x="14250659" y="6153565"/>
            <a:ext cx="300800" cy="28199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2221"/>
          </a:p>
        </p:txBody>
      </p:sp>
      <p:sp>
        <p:nvSpPr>
          <p:cNvPr id="13" name="Chevron 12"/>
          <p:cNvSpPr/>
          <p:nvPr/>
        </p:nvSpPr>
        <p:spPr>
          <a:xfrm>
            <a:off x="13944044" y="6153565"/>
            <a:ext cx="300800" cy="28199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222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2000" y="1827320"/>
            <a:ext cx="13535978" cy="541050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C03A-4FDC-4DA0-BCEC-057E4C1EA7CB}" type="datetime1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5B67-6ECD-4326-B2A6-A232BC26C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56977" y="338789"/>
            <a:ext cx="2923568" cy="689903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1998" y="338789"/>
            <a:ext cx="10402650" cy="689903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4F67-6A9A-4576-AEF3-97A95947EBAB}" type="datetime1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5B67-6ECD-4326-B2A6-A232BC26C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93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38658" y="7840974"/>
            <a:ext cx="4762659" cy="45040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0CC1D-54F5-4F3F-A067-213EF316DB7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7710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521B-2FB8-4E9D-85DB-788AB6AAC096}" type="datetime1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5B67-6ECD-4326-B2A6-A232BC26C0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158" y="1307225"/>
            <a:ext cx="12783979" cy="225594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5922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2046" y="3616458"/>
            <a:ext cx="7519988" cy="1794699"/>
          </a:xfrm>
        </p:spPr>
        <p:txBody>
          <a:bodyPr lIns="91440" rIns="91440" anchor="t"/>
          <a:lstStyle>
            <a:lvl1pPr marL="0" indent="0" algn="l">
              <a:buNone/>
              <a:defRPr sz="2838">
                <a:solidFill>
                  <a:schemeClr val="tx1"/>
                </a:solidFill>
              </a:defRPr>
            </a:lvl1pPr>
            <a:lvl2pPr>
              <a:buNone/>
              <a:defRPr sz="2221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74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2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27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368A-F549-4A0E-AD56-A6F150E378A9}" type="datetime1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5B67-6ECD-4326-B2A6-A232BC26C0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5981582" y="3707446"/>
            <a:ext cx="300800" cy="28199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2221"/>
          </a:p>
        </p:txBody>
      </p:sp>
      <p:sp>
        <p:nvSpPr>
          <p:cNvPr id="8" name="Chevron 7"/>
          <p:cNvSpPr/>
          <p:nvPr/>
        </p:nvSpPr>
        <p:spPr>
          <a:xfrm>
            <a:off x="5674965" y="3707446"/>
            <a:ext cx="300800" cy="28199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222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000" y="1827317"/>
            <a:ext cx="6642656" cy="5583069"/>
          </a:xfrm>
        </p:spPr>
        <p:txBody>
          <a:bodyPr/>
          <a:lstStyle>
            <a:lvl1pPr>
              <a:defRPr sz="3454"/>
            </a:lvl1pPr>
            <a:lvl2pPr>
              <a:defRPr sz="2961"/>
            </a:lvl2pPr>
            <a:lvl3pPr>
              <a:defRPr sz="2467"/>
            </a:lvl3pPr>
            <a:lvl4pPr>
              <a:defRPr sz="2221"/>
            </a:lvl4pPr>
            <a:lvl5pPr>
              <a:defRPr sz="2221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45320" y="1827317"/>
            <a:ext cx="6642656" cy="5583069"/>
          </a:xfrm>
        </p:spPr>
        <p:txBody>
          <a:bodyPr/>
          <a:lstStyle>
            <a:lvl1pPr>
              <a:defRPr sz="3454"/>
            </a:lvl1pPr>
            <a:lvl2pPr>
              <a:defRPr sz="2961"/>
            </a:lvl2pPr>
            <a:lvl3pPr>
              <a:defRPr sz="2467"/>
            </a:lvl3pPr>
            <a:lvl4pPr>
              <a:defRPr sz="2221"/>
            </a:lvl4pPr>
            <a:lvl5pPr>
              <a:defRPr sz="2221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564CF-A2DC-46A1-8B8D-2A5836B543A5}" type="datetime1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5B67-6ECD-4326-B2A6-A232BC26C0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E8D0-CB54-4FB4-8D5A-291AA16D69F2}" type="datetime1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5B67-6ECD-4326-B2A6-A232BC26C0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1999" y="2067948"/>
            <a:ext cx="13661310" cy="51698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934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000" y="336826"/>
            <a:ext cx="13535978" cy="1409965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002" y="6673833"/>
            <a:ext cx="6645267" cy="939976"/>
          </a:xfrm>
          <a:solidFill>
            <a:schemeClr val="bg2">
              <a:lumMod val="25000"/>
            </a:schemeClr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961" b="0">
                <a:solidFill>
                  <a:schemeClr val="bg1"/>
                </a:solidFill>
              </a:defRPr>
            </a:lvl1pPr>
            <a:lvl2pPr>
              <a:buNone/>
              <a:defRPr sz="2467" b="1"/>
            </a:lvl2pPr>
            <a:lvl3pPr>
              <a:buNone/>
              <a:defRPr sz="2221" b="1"/>
            </a:lvl3pPr>
            <a:lvl4pPr>
              <a:buNone/>
              <a:defRPr sz="1974" b="1"/>
            </a:lvl4pPr>
            <a:lvl5pPr>
              <a:buNone/>
              <a:defRPr sz="1974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640105" y="6673833"/>
            <a:ext cx="6647877" cy="939976"/>
          </a:xfrm>
          <a:solidFill>
            <a:schemeClr val="bg2">
              <a:lumMod val="25000"/>
            </a:schemeClr>
          </a:solidFill>
          <a:ln w="9652">
            <a:noFill/>
            <a:miter lim="800000"/>
          </a:ln>
        </p:spPr>
        <p:txBody>
          <a:bodyPr lIns="182880" anchor="ctr"/>
          <a:lstStyle>
            <a:lvl1pPr marL="0" indent="0">
              <a:buNone/>
              <a:defRPr sz="2961" b="0">
                <a:solidFill>
                  <a:schemeClr val="bg1"/>
                </a:solidFill>
              </a:defRPr>
            </a:lvl1pPr>
            <a:lvl2pPr>
              <a:buNone/>
              <a:defRPr sz="2467" b="1"/>
            </a:lvl2pPr>
            <a:lvl3pPr>
              <a:buNone/>
              <a:defRPr sz="2221" b="1"/>
            </a:lvl3pPr>
            <a:lvl4pPr>
              <a:buNone/>
              <a:defRPr sz="1974" b="1"/>
            </a:lvl4pPr>
            <a:lvl5pPr>
              <a:buNone/>
              <a:defRPr sz="1974" b="1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752002" y="1781634"/>
            <a:ext cx="6645267" cy="4862420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961"/>
            </a:lvl1pPr>
            <a:lvl2pPr>
              <a:defRPr sz="2467"/>
            </a:lvl2pPr>
            <a:lvl3pPr>
              <a:defRPr sz="2221"/>
            </a:lvl3pPr>
            <a:lvl4pPr>
              <a:defRPr sz="1974"/>
            </a:lvl4pPr>
            <a:lvl5pPr>
              <a:defRPr sz="1974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40103" y="1781634"/>
            <a:ext cx="6647877" cy="4862420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961"/>
            </a:lvl1pPr>
            <a:lvl2pPr>
              <a:defRPr sz="2467"/>
            </a:lvl2pPr>
            <a:lvl3pPr>
              <a:defRPr sz="2221"/>
            </a:lvl3pPr>
            <a:lvl4pPr>
              <a:defRPr sz="1974"/>
            </a:lvl4pPr>
            <a:lvl5pPr>
              <a:defRPr sz="1974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94AC-EE43-467C-927C-BF6D88175165}" type="datetime1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5B67-6ECD-4326-B2A6-A232BC26C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10C6-80EB-43AF-88B4-872EE673F48F}" type="datetime1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5B67-6ECD-4326-B2A6-A232BC26C0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752000" y="2067951"/>
            <a:ext cx="13535978" cy="5560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21" dirty="0"/>
          </a:p>
          <a:p>
            <a:endParaRPr lang="en-US" sz="2221" dirty="0"/>
          </a:p>
          <a:p>
            <a:endParaRPr lang="en-US" sz="2221" dirty="0"/>
          </a:p>
          <a:p>
            <a:endParaRPr lang="en-US" sz="2221" dirty="0"/>
          </a:p>
          <a:p>
            <a:endParaRPr lang="en-US" sz="2221" dirty="0"/>
          </a:p>
          <a:p>
            <a:endParaRPr lang="en-US" sz="2221" dirty="0"/>
          </a:p>
          <a:p>
            <a:endParaRPr lang="en-US" sz="2221" dirty="0"/>
          </a:p>
          <a:p>
            <a:endParaRPr lang="en-US" sz="2221" dirty="0"/>
          </a:p>
          <a:p>
            <a:endParaRPr lang="en-US" sz="2221" dirty="0"/>
          </a:p>
          <a:p>
            <a:endParaRPr lang="en-US" sz="2221" dirty="0"/>
          </a:p>
          <a:p>
            <a:endParaRPr lang="en-US" sz="2221" dirty="0"/>
          </a:p>
          <a:p>
            <a:endParaRPr lang="en-US" sz="2221" dirty="0"/>
          </a:p>
          <a:p>
            <a:endParaRPr lang="en-US" sz="2221" dirty="0"/>
          </a:p>
          <a:p>
            <a:endParaRPr lang="en-US" sz="2221" dirty="0"/>
          </a:p>
          <a:p>
            <a:endParaRPr lang="en-US" sz="2221" dirty="0"/>
          </a:p>
          <a:p>
            <a:endParaRPr lang="en-US" sz="222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2000" y="2067948"/>
            <a:ext cx="13535978" cy="5357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 2015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89F9-7082-476D-8E72-8DB9892FFD5F}" type="datetime1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5B67-6ECD-4326-B2A6-A232BC26C0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002665" y="563989"/>
            <a:ext cx="13159978" cy="692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21" dirty="0"/>
          </a:p>
          <a:p>
            <a:endParaRPr lang="en-US" sz="2221" dirty="0"/>
          </a:p>
          <a:p>
            <a:endParaRPr lang="en-US" sz="2221" dirty="0"/>
          </a:p>
          <a:p>
            <a:endParaRPr lang="en-US" sz="2221" dirty="0"/>
          </a:p>
          <a:p>
            <a:endParaRPr lang="en-US" sz="2221" dirty="0"/>
          </a:p>
          <a:p>
            <a:endParaRPr lang="en-US" sz="2221" dirty="0"/>
          </a:p>
          <a:p>
            <a:endParaRPr lang="en-US" sz="2221" dirty="0"/>
          </a:p>
          <a:p>
            <a:endParaRPr lang="en-US" sz="2221" dirty="0"/>
          </a:p>
          <a:p>
            <a:endParaRPr lang="en-US" sz="2221" dirty="0"/>
          </a:p>
          <a:p>
            <a:endParaRPr lang="en-US" sz="2221" dirty="0"/>
          </a:p>
          <a:p>
            <a:endParaRPr lang="en-US" sz="2221" dirty="0"/>
          </a:p>
          <a:p>
            <a:endParaRPr lang="en-US" sz="2221" dirty="0"/>
          </a:p>
          <a:p>
            <a:endParaRPr lang="en-US" sz="2221" dirty="0"/>
          </a:p>
          <a:p>
            <a:endParaRPr lang="en-US" sz="2221" dirty="0"/>
          </a:p>
          <a:p>
            <a:endParaRPr lang="en-US" sz="2221" dirty="0"/>
          </a:p>
          <a:p>
            <a:endParaRPr lang="en-US" sz="2221" dirty="0"/>
          </a:p>
          <a:p>
            <a:endParaRPr lang="en-US" sz="2221" dirty="0"/>
          </a:p>
          <a:p>
            <a:endParaRPr lang="en-US" sz="2221" dirty="0"/>
          </a:p>
          <a:p>
            <a:endParaRPr lang="en-US" sz="2221" dirty="0"/>
          </a:p>
          <a:p>
            <a:endParaRPr lang="en-US" sz="222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77332" y="563987"/>
            <a:ext cx="13535978" cy="6673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00" y="6015849"/>
            <a:ext cx="12305963" cy="563986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3084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269322" y="6605867"/>
            <a:ext cx="6537376" cy="1127972"/>
          </a:xfrm>
        </p:spPr>
        <p:txBody>
          <a:bodyPr/>
          <a:lstStyle>
            <a:lvl1pPr marL="0" indent="0" algn="r">
              <a:buNone/>
              <a:defRPr sz="1974"/>
            </a:lvl1pPr>
            <a:lvl2pPr>
              <a:buNone/>
              <a:defRPr sz="1480"/>
            </a:lvl2pPr>
            <a:lvl3pPr>
              <a:buNone/>
              <a:defRPr sz="1234"/>
            </a:lvl3pPr>
            <a:lvl4pPr>
              <a:buNone/>
              <a:defRPr sz="1110"/>
            </a:lvl4pPr>
            <a:lvl5pPr>
              <a:buNone/>
              <a:defRPr sz="111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03997" y="338392"/>
            <a:ext cx="12302700" cy="5639859"/>
          </a:xfrm>
        </p:spPr>
        <p:txBody>
          <a:bodyPr/>
          <a:lstStyle>
            <a:lvl1pPr>
              <a:defRPr sz="3948"/>
            </a:lvl1pPr>
            <a:lvl2pPr>
              <a:defRPr sz="3454"/>
            </a:lvl2pPr>
            <a:lvl3pPr>
              <a:defRPr sz="2961"/>
            </a:lvl3pPr>
            <a:lvl4pPr>
              <a:defRPr sz="2467"/>
            </a:lvl4pPr>
            <a:lvl5pPr>
              <a:defRPr sz="2467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064566" y="7904617"/>
            <a:ext cx="3158395" cy="451189"/>
          </a:xfrm>
        </p:spPr>
        <p:txBody>
          <a:bodyPr/>
          <a:lstStyle/>
          <a:p>
            <a:fld id="{E84002D5-D549-4BC2-ABAA-750F7106406D}" type="datetime1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5B67-6ECD-4326-B2A6-A232BC26C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752000" y="338785"/>
            <a:ext cx="13535978" cy="1409965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752000" y="1827317"/>
            <a:ext cx="13535978" cy="558306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1064566" y="7904617"/>
            <a:ext cx="3158395" cy="451189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34">
                <a:solidFill>
                  <a:schemeClr val="tx1"/>
                </a:solidFill>
              </a:defRPr>
            </a:lvl1pPr>
            <a:extLst/>
          </a:lstStyle>
          <a:p>
            <a:fld id="{C3A2973C-A36C-43F7-870F-4302F694D7CF}" type="datetime1">
              <a:rPr lang="en-US" smtClean="0"/>
              <a:t>5/30/2024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7204308" y="7904619"/>
            <a:ext cx="3866380" cy="45040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234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4222961" y="7904619"/>
            <a:ext cx="601599" cy="45040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234" b="0">
                <a:solidFill>
                  <a:schemeClr val="tx1"/>
                </a:solidFill>
              </a:defRPr>
            </a:lvl1pPr>
            <a:extLst/>
          </a:lstStyle>
          <a:p>
            <a:fld id="{7B465B67-6ECD-4326-B2A6-A232BC26C0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-4" y="7707810"/>
            <a:ext cx="11405318" cy="17527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21"/>
          </a:p>
        </p:txBody>
      </p:sp>
      <p:pic>
        <p:nvPicPr>
          <p:cNvPr id="17" name="Picture 2" descr="X:\TEMPLATES\2013 TIPS Logo\New TIPS Logo 2013\New TIPS logo Medium 2013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982" y="7519813"/>
            <a:ext cx="3316994" cy="93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20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1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58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51199" indent="-315840" algn="l" rtl="0" eaLnBrk="1" latinLnBrk="0" hangingPunct="1">
        <a:spcBef>
          <a:spcPts val="493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331" kern="1200">
          <a:solidFill>
            <a:schemeClr val="tx1"/>
          </a:solidFill>
          <a:latin typeface="+mn-lt"/>
          <a:ea typeface="+mn-ea"/>
          <a:cs typeface="+mn-cs"/>
        </a:defRPr>
      </a:lvl1pPr>
      <a:lvl2pPr marL="767038" indent="-281999" algn="l" rtl="0" eaLnBrk="1" latinLnBrk="0" hangingPunct="1">
        <a:spcBef>
          <a:spcPts val="399"/>
        </a:spcBef>
        <a:buClr>
          <a:schemeClr val="accent1"/>
        </a:buClr>
        <a:buFont typeface="Verdana"/>
        <a:buChar char="◦"/>
        <a:defRPr kumimoji="0" sz="2838" kern="1200">
          <a:solidFill>
            <a:schemeClr val="tx1"/>
          </a:solidFill>
          <a:latin typeface="+mn-lt"/>
          <a:ea typeface="+mn-ea"/>
          <a:cs typeface="+mn-cs"/>
        </a:defRPr>
      </a:lvl2pPr>
      <a:lvl3pPr marL="1060317" indent="-281999" algn="l" rtl="0" eaLnBrk="1" latinLnBrk="0" hangingPunct="1">
        <a:spcBef>
          <a:spcPts val="431"/>
        </a:spcBef>
        <a:buClr>
          <a:schemeClr val="accent2"/>
        </a:buClr>
        <a:buSzPct val="100000"/>
        <a:buFont typeface="Wingdings 2"/>
        <a:buChar char=""/>
        <a:defRPr kumimoji="0" sz="2591" kern="1200">
          <a:solidFill>
            <a:schemeClr val="tx1"/>
          </a:solidFill>
          <a:latin typeface="+mn-lt"/>
          <a:ea typeface="+mn-ea"/>
          <a:cs typeface="+mn-cs"/>
        </a:defRPr>
      </a:lvl3pPr>
      <a:lvl4pPr marL="1409997" indent="-281999" algn="l" rtl="0" eaLnBrk="1" latinLnBrk="0" hangingPunct="1">
        <a:spcBef>
          <a:spcPts val="431"/>
        </a:spcBef>
        <a:buClr>
          <a:schemeClr val="accent2"/>
        </a:buClr>
        <a:buFont typeface="Wingdings 2"/>
        <a:buChar char=""/>
        <a:defRPr kumimoji="0" sz="2344" kern="1200">
          <a:solidFill>
            <a:schemeClr val="tx1"/>
          </a:solidFill>
          <a:latin typeface="+mn-lt"/>
          <a:ea typeface="+mn-ea"/>
          <a:cs typeface="+mn-cs"/>
        </a:defRPr>
      </a:lvl4pPr>
      <a:lvl5pPr marL="1691996" indent="-281999" algn="l" rtl="0" eaLnBrk="1" latinLnBrk="0" hangingPunct="1">
        <a:spcBef>
          <a:spcPts val="431"/>
        </a:spcBef>
        <a:buClr>
          <a:schemeClr val="accent2"/>
        </a:buClr>
        <a:buFont typeface="Wingdings 2"/>
        <a:buChar char=""/>
        <a:defRPr kumimoji="0" sz="2221" kern="1200">
          <a:solidFill>
            <a:schemeClr val="tx1"/>
          </a:solidFill>
          <a:latin typeface="+mn-lt"/>
          <a:ea typeface="+mn-ea"/>
          <a:cs typeface="+mn-cs"/>
        </a:defRPr>
      </a:lvl5pPr>
      <a:lvl6pPr marL="1973995" indent="-281999" algn="l" rtl="0" eaLnBrk="1" latinLnBrk="0" hangingPunct="1">
        <a:spcBef>
          <a:spcPts val="431"/>
        </a:spcBef>
        <a:buClr>
          <a:schemeClr val="accent3"/>
        </a:buClr>
        <a:buFont typeface="Wingdings 2"/>
        <a:buChar char=""/>
        <a:defRPr kumimoji="0" sz="2221" kern="1200">
          <a:solidFill>
            <a:schemeClr val="tx1"/>
          </a:solidFill>
          <a:latin typeface="+mn-lt"/>
          <a:ea typeface="+mn-ea"/>
          <a:cs typeface="+mn-cs"/>
        </a:defRPr>
      </a:lvl6pPr>
      <a:lvl7pPr marL="2255994" indent="-281999" algn="l" rtl="0" eaLnBrk="1" latinLnBrk="0" hangingPunct="1">
        <a:spcBef>
          <a:spcPts val="431"/>
        </a:spcBef>
        <a:buClr>
          <a:schemeClr val="accent3"/>
        </a:buClr>
        <a:buFont typeface="Wingdings 2"/>
        <a:buChar char=""/>
        <a:defRPr kumimoji="0" sz="1974" kern="1200">
          <a:solidFill>
            <a:schemeClr val="tx1"/>
          </a:solidFill>
          <a:latin typeface="+mn-lt"/>
          <a:ea typeface="+mn-ea"/>
          <a:cs typeface="+mn-cs"/>
        </a:defRPr>
      </a:lvl7pPr>
      <a:lvl8pPr marL="2537994" indent="-281999" algn="l" rtl="0" eaLnBrk="1" latinLnBrk="0" hangingPunct="1">
        <a:spcBef>
          <a:spcPts val="431"/>
        </a:spcBef>
        <a:buClr>
          <a:schemeClr val="accent3"/>
        </a:buClr>
        <a:buFont typeface="Wingdings 2"/>
        <a:buChar char=""/>
        <a:defRPr kumimoji="0" sz="1974" kern="1200">
          <a:solidFill>
            <a:schemeClr val="tx1"/>
          </a:solidFill>
          <a:latin typeface="+mn-lt"/>
          <a:ea typeface="+mn-ea"/>
          <a:cs typeface="+mn-cs"/>
        </a:defRPr>
      </a:lvl8pPr>
      <a:lvl9pPr marL="2819993" indent="-281999" algn="l" rtl="0" eaLnBrk="1" latinLnBrk="0" hangingPunct="1">
        <a:spcBef>
          <a:spcPts val="431"/>
        </a:spcBef>
        <a:buClr>
          <a:schemeClr val="accent3"/>
        </a:buClr>
        <a:buFont typeface="Wingdings 2"/>
        <a:buChar char=""/>
        <a:defRPr kumimoji="0" sz="1974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639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279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919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2559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8199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3839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9479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5119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mailto:gaylor@tips.org.za" TargetMode="External"/><Relationship Id="rId7" Type="http://schemas.openxmlformats.org/officeDocument/2006/relationships/hyperlink" Target="https://twitter.com/GaylorTIPS" TargetMode="External"/><Relationship Id="rId2" Type="http://schemas.openxmlformats.org/officeDocument/2006/relationships/hyperlink" Target="http://www.tips.org.za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hyperlink" Target="https://www.linkedin.com/in/gaylor-montmasson-clair-40188023/?locale=en_US" TargetMode="External"/><Relationship Id="rId4" Type="http://schemas.openxmlformats.org/officeDocument/2006/relationships/hyperlink" Target="https://twitter.com/Gaylor_M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76" y="252377"/>
            <a:ext cx="15039622" cy="969595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2220" b="1" dirty="0">
                <a:solidFill>
                  <a:schemeClr val="bg1"/>
                </a:solidFill>
              </a:rPr>
              <a:t>Development Dialogue on Developing the Renewable Energy Industrial Value Chain in South Africa</a:t>
            </a:r>
          </a:p>
          <a:p>
            <a:pPr algn="ctr"/>
            <a:r>
              <a:rPr lang="en-US" sz="2220" b="1" dirty="0">
                <a:solidFill>
                  <a:schemeClr val="bg1"/>
                </a:solidFill>
              </a:rPr>
              <a:t>TIPS, Pretoria, 30 May 2024</a:t>
            </a:r>
          </a:p>
        </p:txBody>
      </p:sp>
      <p:sp>
        <p:nvSpPr>
          <p:cNvPr id="10" name="Title 27"/>
          <p:cNvSpPr>
            <a:spLocks noGrp="1"/>
          </p:cNvSpPr>
          <p:nvPr>
            <p:ph type="ctrTitle"/>
          </p:nvPr>
        </p:nvSpPr>
        <p:spPr>
          <a:xfrm>
            <a:off x="940152" y="3900903"/>
            <a:ext cx="13441662" cy="9312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endParaRPr lang="en-US" sz="3454" i="1" dirty="0">
              <a:effectLst/>
            </a:endParaRPr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0" y="4981878"/>
            <a:ext cx="4888053" cy="931262"/>
          </a:xfrm>
          <a:prstGeom prst="rect">
            <a:avLst/>
          </a:prstGeom>
          <a:noFill/>
        </p:spPr>
        <p:txBody>
          <a:bodyPr vert="horz" lIns="56399" rIns="56399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sz="1727" b="1" i="1" dirty="0"/>
              <a:t>Gaylor Montmasson-Clair</a:t>
            </a:r>
          </a:p>
          <a:p>
            <a:pPr algn="l"/>
            <a:r>
              <a:rPr lang="en-US" sz="1727" i="1" dirty="0"/>
              <a:t>Senior Economist</a:t>
            </a:r>
          </a:p>
          <a:p>
            <a:pPr algn="l"/>
            <a:r>
              <a:rPr lang="en-US" sz="1727" i="1" dirty="0"/>
              <a:t>Trade &amp; Industrial Policy Strategies (TIPS)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ACD11C-858E-190B-530A-1B3298737633}"/>
              </a:ext>
            </a:extLst>
          </p:cNvPr>
          <p:cNvSpPr txBox="1"/>
          <p:nvPr/>
        </p:nvSpPr>
        <p:spPr>
          <a:xfrm>
            <a:off x="376166" y="2427751"/>
            <a:ext cx="1428764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What would it take to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localise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the renewable energy value chain in South Africa?</a:t>
            </a:r>
            <a:endParaRPr lang="en-ZA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275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-24267"/>
            <a:ext cx="14945975" cy="9684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ZA" sz="3600" dirty="0">
                <a:effectLst/>
              </a:rPr>
              <a:t>Demand-side dynamics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123672-BD00-B639-AA30-F7492A83E461}"/>
              </a:ext>
            </a:extLst>
          </p:cNvPr>
          <p:cNvSpPr txBox="1">
            <a:spLocks/>
          </p:cNvSpPr>
          <p:nvPr/>
        </p:nvSpPr>
        <p:spPr>
          <a:xfrm>
            <a:off x="117302" y="1996969"/>
            <a:ext cx="2049617" cy="5029200"/>
          </a:xfrm>
          <a:prstGeom prst="rect">
            <a:avLst/>
          </a:prstGeom>
          <a:solidFill>
            <a:schemeClr val="bg1"/>
          </a:solidFill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US" sz="2400" b="1" dirty="0"/>
              <a:t>1) Demand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pPr marL="109728" indent="0">
              <a:buNone/>
            </a:pPr>
            <a:r>
              <a:rPr lang="en-US" sz="2400" b="1" dirty="0"/>
              <a:t>2) Demand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pPr marL="109728" indent="0">
              <a:buNone/>
            </a:pPr>
            <a:r>
              <a:rPr lang="en-US" sz="2400" b="1" dirty="0"/>
              <a:t>3) Demand</a:t>
            </a:r>
            <a:endParaRPr lang="en-US" sz="2221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794F491-6F37-0491-034F-2C3680F5F6EF}"/>
              </a:ext>
            </a:extLst>
          </p:cNvPr>
          <p:cNvSpPr txBox="1">
            <a:spLocks/>
          </p:cNvSpPr>
          <p:nvPr/>
        </p:nvSpPr>
        <p:spPr>
          <a:xfrm>
            <a:off x="1555834" y="979519"/>
            <a:ext cx="12420600" cy="448038"/>
          </a:xfrm>
          <a:prstGeom prst="rect">
            <a:avLst/>
          </a:prstGeom>
          <a:solidFill>
            <a:schemeClr val="bg1"/>
          </a:solidFill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Stable demand is a fundamental pre-requisite for any successful industrial development strategy. 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15BBB03-6897-9CDC-8262-FA288C321976}"/>
              </a:ext>
            </a:extLst>
          </p:cNvPr>
          <p:cNvSpPr txBox="1">
            <a:spLocks/>
          </p:cNvSpPr>
          <p:nvPr/>
        </p:nvSpPr>
        <p:spPr>
          <a:xfrm>
            <a:off x="7785571" y="1820091"/>
            <a:ext cx="6934200" cy="10382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2000" b="1" dirty="0"/>
              <a:t>Public sector procurement and policy support haven been insufficiently or inadequately connected to </a:t>
            </a:r>
            <a:r>
              <a:rPr lang="en-US" sz="2000" b="1" dirty="0" err="1"/>
              <a:t>localisation</a:t>
            </a:r>
            <a:r>
              <a:rPr lang="en-US" sz="2000" b="1" dirty="0"/>
              <a:t> objectives.</a:t>
            </a:r>
          </a:p>
          <a:p>
            <a:pPr marL="135360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D8F999C-D609-1BA6-2025-5E350FA94C7E}"/>
              </a:ext>
            </a:extLst>
          </p:cNvPr>
          <p:cNvSpPr txBox="1">
            <a:spLocks/>
          </p:cNvSpPr>
          <p:nvPr/>
        </p:nvSpPr>
        <p:spPr>
          <a:xfrm>
            <a:off x="2490787" y="1820091"/>
            <a:ext cx="5034219" cy="566017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Market demand has, so far, been too inconsistent to support </a:t>
            </a:r>
            <a:r>
              <a:rPr lang="en-US" sz="2000" b="1" dirty="0" err="1">
                <a:solidFill>
                  <a:schemeClr val="bg1"/>
                </a:solidFill>
              </a:rPr>
              <a:t>industrialisation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Enabling a smooth demand profile requires a consistent rollout of across market segments</a:t>
            </a: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135360"/>
            <a:r>
              <a:rPr lang="en-US" sz="1800" dirty="0">
                <a:solidFill>
                  <a:schemeClr val="bg1"/>
                </a:solidFill>
              </a:rPr>
              <a:t>Ambitious large- and small-scale public procurement (REIPPPP, ESIPPPP, SOEs, government depts, municipalities, etc.) and rollout (public structures, un-/under-served communities and households)</a:t>
            </a:r>
          </a:p>
          <a:p>
            <a:pPr marL="135360"/>
            <a:r>
              <a:rPr lang="en-US" sz="1800" dirty="0">
                <a:solidFill>
                  <a:schemeClr val="bg1"/>
                </a:solidFill>
              </a:rPr>
              <a:t>Medium- and large-scale private sector procurement</a:t>
            </a:r>
          </a:p>
          <a:p>
            <a:pPr marL="135360"/>
            <a:r>
              <a:rPr lang="en-US" sz="1800" dirty="0">
                <a:solidFill>
                  <a:schemeClr val="bg1"/>
                </a:solidFill>
              </a:rPr>
              <a:t>Small-scale residential, community and commercial/industrial rollout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7FD7129-CFAB-6689-32A2-FBBCBD4AD835}"/>
              </a:ext>
            </a:extLst>
          </p:cNvPr>
          <p:cNvSpPr txBox="1">
            <a:spLocks/>
          </p:cNvSpPr>
          <p:nvPr/>
        </p:nvSpPr>
        <p:spPr>
          <a:xfrm>
            <a:off x="7766134" y="3215581"/>
            <a:ext cx="6934201" cy="411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Cross-cutting issues still hinder demand </a:t>
            </a:r>
          </a:p>
          <a:p>
            <a:pPr marL="135360"/>
            <a:r>
              <a:rPr lang="en-US" sz="2000" dirty="0">
                <a:solidFill>
                  <a:schemeClr val="tx1"/>
                </a:solidFill>
              </a:rPr>
              <a:t>Physical infrastructure (grid rollout and </a:t>
            </a:r>
            <a:r>
              <a:rPr lang="en-US" sz="2000" dirty="0" err="1">
                <a:solidFill>
                  <a:schemeClr val="tx1"/>
                </a:solidFill>
              </a:rPr>
              <a:t>optimisation</a:t>
            </a:r>
            <a:r>
              <a:rPr lang="en-US" sz="2000" dirty="0">
                <a:solidFill>
                  <a:schemeClr val="tx1"/>
                </a:solidFill>
              </a:rPr>
              <a:t> mechanisms)</a:t>
            </a:r>
          </a:p>
          <a:p>
            <a:pPr marL="135360"/>
            <a:r>
              <a:rPr lang="en-US" sz="2000" dirty="0"/>
              <a:t>Policy and regulation, including m</a:t>
            </a:r>
            <a:r>
              <a:rPr lang="en-US" sz="2000" dirty="0">
                <a:solidFill>
                  <a:schemeClr val="tx1"/>
                </a:solidFill>
              </a:rPr>
              <a:t>arket infrastructure</a:t>
            </a:r>
          </a:p>
          <a:p>
            <a:pPr marL="135360"/>
            <a:r>
              <a:rPr lang="en-US" sz="2000" dirty="0"/>
              <a:t>Financing mechanisms for industrial, commercial and farming operations, but also households and communities</a:t>
            </a:r>
          </a:p>
          <a:p>
            <a:pPr marL="135360"/>
            <a:r>
              <a:rPr lang="en-US" sz="2000" dirty="0">
                <a:solidFill>
                  <a:schemeClr val="tx1"/>
                </a:solidFill>
              </a:rPr>
              <a:t>Alternative models </a:t>
            </a:r>
            <a:r>
              <a:rPr lang="en-US" sz="2000" dirty="0"/>
              <a:t>for low-income households and community-owned systems</a:t>
            </a:r>
          </a:p>
          <a:p>
            <a:pPr marL="135360"/>
            <a:r>
              <a:rPr lang="en-US" sz="2000" dirty="0">
                <a:solidFill>
                  <a:schemeClr val="tx1"/>
                </a:solidFill>
              </a:rPr>
              <a:t>Develop ‘downstream’ demand drivers (power-to-x markets)</a:t>
            </a:r>
          </a:p>
        </p:txBody>
      </p:sp>
    </p:spTree>
    <p:extLst>
      <p:ext uri="{BB962C8B-B14F-4D97-AF65-F5344CB8AC3E}">
        <p14:creationId xmlns:p14="http://schemas.microsoft.com/office/powerpoint/2010/main" val="172876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-24267"/>
            <a:ext cx="14945975" cy="968400"/>
          </a:xfrm>
        </p:spPr>
        <p:txBody>
          <a:bodyPr>
            <a:normAutofit/>
          </a:bodyPr>
          <a:lstStyle/>
          <a:p>
            <a:pPr algn="ctr"/>
            <a:r>
              <a:rPr lang="en-ZA" sz="3600" dirty="0">
                <a:effectLst/>
              </a:rPr>
              <a:t>Demand-side dynamics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D98682-0249-A4AA-4018-9EEF50B82AED}"/>
              </a:ext>
            </a:extLst>
          </p:cNvPr>
          <p:cNvSpPr txBox="1"/>
          <p:nvPr/>
        </p:nvSpPr>
        <p:spPr>
          <a:xfrm>
            <a:off x="0" y="8138024"/>
            <a:ext cx="6757987" cy="32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480" i="1" dirty="0"/>
              <a:t>Source: Montmasson-Clair, based on </a:t>
            </a:r>
            <a:r>
              <a:rPr lang="en-ZA" sz="1480" i="1" dirty="0" err="1"/>
              <a:t>TradeMap</a:t>
            </a:r>
            <a:r>
              <a:rPr lang="en-ZA" sz="1480" i="1" dirty="0"/>
              <a:t> and </a:t>
            </a:r>
            <a:r>
              <a:rPr lang="en-ZA" sz="1480" i="1" dirty="0" err="1"/>
              <a:t>Quantec</a:t>
            </a:r>
            <a:r>
              <a:rPr lang="en-ZA" sz="1480" i="1" dirty="0"/>
              <a:t>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C24981-A21F-9B9B-0F16-680ABEB8C7E4}"/>
              </a:ext>
            </a:extLst>
          </p:cNvPr>
          <p:cNvSpPr txBox="1"/>
          <p:nvPr/>
        </p:nvSpPr>
        <p:spPr>
          <a:xfrm>
            <a:off x="7191373" y="877888"/>
            <a:ext cx="77546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ysClr val="windowText" lastClr="000000"/>
                </a:solidFill>
              </a:rPr>
              <a:t>SA's import of wind turbines (in US$ millions)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FEA846-357E-71A0-4DE3-7429CB06A7BA}"/>
              </a:ext>
            </a:extLst>
          </p:cNvPr>
          <p:cNvSpPr txBox="1"/>
          <p:nvPr/>
        </p:nvSpPr>
        <p:spPr>
          <a:xfrm>
            <a:off x="-23813" y="877887"/>
            <a:ext cx="72151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ysClr val="windowText" lastClr="000000"/>
                </a:solidFill>
              </a:rPr>
              <a:t>SA's imports of solar cells, modules &amp; panels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5633CB1-D129-83F4-74DE-992F003830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537612"/>
              </p:ext>
            </p:extLst>
          </p:nvPr>
        </p:nvGraphicFramePr>
        <p:xfrm>
          <a:off x="-23813" y="1339552"/>
          <a:ext cx="7010400" cy="6400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416C8B5-BD2C-1D7D-FC07-9F8AB67D8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241331"/>
              </p:ext>
            </p:extLst>
          </p:nvPr>
        </p:nvGraphicFramePr>
        <p:xfrm>
          <a:off x="6986588" y="1405797"/>
          <a:ext cx="8053388" cy="6334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7621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-24267"/>
            <a:ext cx="14945975" cy="9684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ZA" sz="3600" dirty="0">
                <a:effectLst/>
              </a:rPr>
              <a:t>Supply-side considerations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794F491-6F37-0491-034F-2C3680F5F6EF}"/>
              </a:ext>
            </a:extLst>
          </p:cNvPr>
          <p:cNvSpPr txBox="1">
            <a:spLocks/>
          </p:cNvSpPr>
          <p:nvPr/>
        </p:nvSpPr>
        <p:spPr>
          <a:xfrm>
            <a:off x="585787" y="2180465"/>
            <a:ext cx="5353374" cy="5021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Most countries seeking to attract investment in green industries have offered substantial supply-side support in the form of grants, tax incentives and concessional funding</a:t>
            </a:r>
          </a:p>
          <a:p>
            <a:pPr marL="135360"/>
            <a:endParaRPr lang="en-US" sz="2000" dirty="0"/>
          </a:p>
          <a:p>
            <a:pPr marL="135360"/>
            <a:r>
              <a:rPr lang="en-US" sz="2000" dirty="0"/>
              <a:t>Tax incentive for manufacturing investment in ‘</a:t>
            </a:r>
            <a:r>
              <a:rPr lang="en-US" sz="2000" dirty="0" err="1"/>
              <a:t>greentech</a:t>
            </a:r>
            <a:r>
              <a:rPr lang="en-US" sz="2000" dirty="0"/>
              <a:t>’ (e.g. 12i) to complement existing measures</a:t>
            </a:r>
          </a:p>
          <a:p>
            <a:pPr marL="135360"/>
            <a:r>
              <a:rPr lang="en-US" sz="2000" dirty="0"/>
              <a:t>SEZ value proposition, incl. incentives, Customs Clearance Areas and zero-rated VAT / duties </a:t>
            </a:r>
          </a:p>
          <a:p>
            <a:pPr marL="135360"/>
            <a:r>
              <a:rPr lang="en-US" sz="2000" dirty="0"/>
              <a:t>Enhanced testing and certification, esp. for batteries, solar panels, inverters, transformers, cables and fasteners</a:t>
            </a:r>
          </a:p>
          <a:p>
            <a:pPr marL="391392" lvl="1"/>
            <a:endParaRPr lang="en-US" sz="2000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15BBB03-6897-9CDC-8262-FA288C321976}"/>
              </a:ext>
            </a:extLst>
          </p:cNvPr>
          <p:cNvSpPr txBox="1">
            <a:spLocks/>
          </p:cNvSpPr>
          <p:nvPr/>
        </p:nvSpPr>
        <p:spPr>
          <a:xfrm>
            <a:off x="6529387" y="5144294"/>
            <a:ext cx="7772400" cy="2057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(Regional) value chain deepening</a:t>
            </a:r>
          </a:p>
          <a:p>
            <a:pPr marL="135360"/>
            <a:r>
              <a:rPr lang="en-US" sz="2000" dirty="0">
                <a:solidFill>
                  <a:schemeClr val="bg1"/>
                </a:solidFill>
              </a:rPr>
              <a:t>Strategic partnerships (SADC, BRICS, AU), particularly in the battery value chain</a:t>
            </a:r>
          </a:p>
          <a:p>
            <a:pPr marL="135360"/>
            <a:r>
              <a:rPr lang="en-US" sz="2000" dirty="0">
                <a:solidFill>
                  <a:schemeClr val="bg1"/>
                </a:solidFill>
              </a:rPr>
              <a:t>Alignment with connected industries (e.g. mining/beneficiation, steel/</a:t>
            </a:r>
            <a:r>
              <a:rPr lang="en-US" sz="2000" dirty="0" err="1">
                <a:solidFill>
                  <a:schemeClr val="bg1"/>
                </a:solidFill>
              </a:rPr>
              <a:t>aluminium</a:t>
            </a:r>
            <a:r>
              <a:rPr lang="en-US" sz="2000" dirty="0">
                <a:solidFill>
                  <a:schemeClr val="bg1"/>
                </a:solidFill>
              </a:rPr>
              <a:t>, autos, end-of-life management)</a:t>
            </a:r>
          </a:p>
          <a:p>
            <a:pPr marL="135360"/>
            <a:endParaRPr lang="en-US" sz="2000" dirty="0">
              <a:solidFill>
                <a:schemeClr val="bg1"/>
              </a:solidFill>
            </a:endParaRPr>
          </a:p>
          <a:p>
            <a:pPr marL="135360"/>
            <a:endParaRPr lang="en-US" sz="2000" dirty="0">
              <a:solidFill>
                <a:schemeClr val="bg1"/>
              </a:solidFill>
            </a:endParaRPr>
          </a:p>
          <a:p>
            <a:pPr marL="135360"/>
            <a:endParaRPr lang="en-US" sz="2000" b="1" dirty="0">
              <a:solidFill>
                <a:schemeClr val="bg1"/>
              </a:solidFill>
            </a:endParaRPr>
          </a:p>
          <a:p>
            <a:pPr marL="135360"/>
            <a:endParaRPr lang="en-US" sz="2000" b="1" dirty="0">
              <a:solidFill>
                <a:schemeClr val="bg1"/>
              </a:solidFill>
            </a:endParaRPr>
          </a:p>
          <a:p>
            <a:pPr marL="135360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363DC1-14A9-F1F3-44AB-BC6168F583C6}"/>
              </a:ext>
            </a:extLst>
          </p:cNvPr>
          <p:cNvSpPr txBox="1"/>
          <p:nvPr/>
        </p:nvSpPr>
        <p:spPr>
          <a:xfrm>
            <a:off x="204787" y="907265"/>
            <a:ext cx="14401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2000" b="1" dirty="0"/>
              <a:t>In a highly competitive global environment, securing manufacturing in the RE and battery storage value chains must be underpinned by a compelling value proposition 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40D7646E-E021-F2D0-20BF-244A9C330EEE}"/>
              </a:ext>
            </a:extLst>
          </p:cNvPr>
          <p:cNvSpPr txBox="1">
            <a:spLocks/>
          </p:cNvSpPr>
          <p:nvPr/>
        </p:nvSpPr>
        <p:spPr>
          <a:xfrm>
            <a:off x="6538986" y="2272980"/>
            <a:ext cx="8239376" cy="2227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Strategic use of trade instruments</a:t>
            </a:r>
            <a:endParaRPr lang="en-US" sz="2000" dirty="0"/>
          </a:p>
          <a:p>
            <a:pPr marL="135360"/>
            <a:r>
              <a:rPr lang="en-US" sz="2000" dirty="0"/>
              <a:t>Import duty exemption or protection on strategic inputs</a:t>
            </a:r>
          </a:p>
          <a:p>
            <a:pPr marL="135360"/>
            <a:r>
              <a:rPr lang="en-US" sz="2000" dirty="0"/>
              <a:t>Enforcement of custom duties and mandatory quality standards on imported goods to prevent the entry of sub-standard products as well as the circumvention of existing tariff protection.</a:t>
            </a:r>
          </a:p>
        </p:txBody>
      </p:sp>
    </p:spTree>
    <p:extLst>
      <p:ext uri="{BB962C8B-B14F-4D97-AF65-F5344CB8AC3E}">
        <p14:creationId xmlns:p14="http://schemas.microsoft.com/office/powerpoint/2010/main" val="401044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-24267"/>
            <a:ext cx="14945975" cy="9684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ZA" sz="3600" dirty="0">
                <a:effectLst/>
              </a:rPr>
              <a:t>Cross-cutting ecosystem dynamics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15BBB03-6897-9CDC-8262-FA288C321976}"/>
              </a:ext>
            </a:extLst>
          </p:cNvPr>
          <p:cNvSpPr txBox="1">
            <a:spLocks/>
          </p:cNvSpPr>
          <p:nvPr/>
        </p:nvSpPr>
        <p:spPr>
          <a:xfrm>
            <a:off x="280987" y="1562894"/>
            <a:ext cx="7645293" cy="510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A heightened focus on supplier development and technology readiness would unlock substantial support for new entrants and emerging suppliers</a:t>
            </a:r>
          </a:p>
          <a:p>
            <a:pPr marL="0" indent="0"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 marL="135360"/>
            <a:r>
              <a:rPr lang="en-US" sz="2000" dirty="0">
                <a:solidFill>
                  <a:schemeClr val="tx1"/>
                </a:solidFill>
              </a:rPr>
              <a:t>OEM-led cluster platform linking the different parts of the value chain (OEMs, Tier 1 and Tier 2 companies) to support supplier development, along with the </a:t>
            </a:r>
            <a:r>
              <a:rPr lang="en-US" sz="2000" dirty="0" err="1">
                <a:solidFill>
                  <a:schemeClr val="tx1"/>
                </a:solidFill>
              </a:rPr>
              <a:t>dtic’s</a:t>
            </a:r>
            <a:r>
              <a:rPr lang="en-US" sz="2000" dirty="0">
                <a:solidFill>
                  <a:schemeClr val="tx1"/>
                </a:solidFill>
              </a:rPr>
              <a:t> Strategic Partnership Programme</a:t>
            </a:r>
          </a:p>
          <a:p>
            <a:pPr marL="135360"/>
            <a:r>
              <a:rPr lang="en-US" sz="2000" dirty="0">
                <a:solidFill>
                  <a:schemeClr val="tx1"/>
                </a:solidFill>
              </a:rPr>
              <a:t>Transformation Fund to support new entrants</a:t>
            </a:r>
          </a:p>
          <a:p>
            <a:pPr marL="135360"/>
            <a:endParaRPr lang="en-US" sz="2000" dirty="0">
              <a:solidFill>
                <a:schemeClr val="tx1"/>
              </a:solidFill>
            </a:endParaRPr>
          </a:p>
          <a:p>
            <a:pPr marL="135360"/>
            <a:r>
              <a:rPr lang="en-US" sz="2000" dirty="0"/>
              <a:t>Increased focus on technology </a:t>
            </a:r>
            <a:r>
              <a:rPr lang="en-US" sz="2000" dirty="0" err="1"/>
              <a:t>commercialisation</a:t>
            </a:r>
            <a:endParaRPr lang="en-US" sz="2000" dirty="0">
              <a:solidFill>
                <a:schemeClr val="tx1"/>
              </a:solidFill>
            </a:endParaRPr>
          </a:p>
          <a:p>
            <a:pPr marL="135360"/>
            <a:r>
              <a:rPr lang="en-US" sz="2000" dirty="0">
                <a:solidFill>
                  <a:schemeClr val="tx1"/>
                </a:solidFill>
              </a:rPr>
              <a:t>Access to machinery, equipment and expertise (e.g. Manufacturing Technology Centre)</a:t>
            </a:r>
          </a:p>
          <a:p>
            <a:pPr marL="135360"/>
            <a:r>
              <a:rPr lang="en-US" sz="2000" dirty="0">
                <a:solidFill>
                  <a:schemeClr val="tx1"/>
                </a:solidFill>
              </a:rPr>
              <a:t>Mechanisms &amp; platforms to de-risk trials and ‘</a:t>
            </a:r>
            <a:r>
              <a:rPr lang="en-US" sz="2000" dirty="0" err="1">
                <a:solidFill>
                  <a:schemeClr val="tx1"/>
                </a:solidFill>
              </a:rPr>
              <a:t>localise</a:t>
            </a:r>
            <a:r>
              <a:rPr lang="en-US" sz="2000" dirty="0">
                <a:solidFill>
                  <a:schemeClr val="tx1"/>
                </a:solidFill>
              </a:rPr>
              <a:t>’ new technologies</a:t>
            </a:r>
          </a:p>
          <a:p>
            <a:pPr marL="135360"/>
            <a:endParaRPr lang="en-US" sz="2000" dirty="0">
              <a:solidFill>
                <a:schemeClr val="tx1"/>
              </a:solidFill>
            </a:endParaRPr>
          </a:p>
          <a:p>
            <a:pPr marL="391392" lvl="1"/>
            <a:endParaRPr lang="en-US" sz="2000" b="1" dirty="0"/>
          </a:p>
          <a:p>
            <a:pPr marL="135360"/>
            <a:endParaRPr lang="en-US" sz="2000" dirty="0">
              <a:solidFill>
                <a:schemeClr val="tx1"/>
              </a:solidFill>
            </a:endParaRPr>
          </a:p>
          <a:p>
            <a:pPr marL="135360"/>
            <a:endParaRPr lang="en-US" sz="2000" dirty="0">
              <a:solidFill>
                <a:schemeClr val="tx1"/>
              </a:solidFill>
            </a:endParaRPr>
          </a:p>
          <a:p>
            <a:pPr marL="135360"/>
            <a:endParaRPr lang="en-US" sz="2000" b="1" dirty="0">
              <a:solidFill>
                <a:schemeClr val="tx1"/>
              </a:solidFill>
            </a:endParaRPr>
          </a:p>
          <a:p>
            <a:pPr marL="135360"/>
            <a:endParaRPr lang="en-US" sz="2000" b="1" dirty="0">
              <a:solidFill>
                <a:schemeClr val="tx1"/>
              </a:solidFill>
            </a:endParaRPr>
          </a:p>
          <a:p>
            <a:pPr marL="135360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AB2B5A4-FDF0-2BCF-45A3-A711A45A6C81}"/>
              </a:ext>
            </a:extLst>
          </p:cNvPr>
          <p:cNvSpPr txBox="1">
            <a:spLocks/>
          </p:cNvSpPr>
          <p:nvPr/>
        </p:nvSpPr>
        <p:spPr>
          <a:xfrm>
            <a:off x="8408064" y="4452023"/>
            <a:ext cx="6324601" cy="25516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Drive an inclusive value chain </a:t>
            </a:r>
          </a:p>
          <a:p>
            <a:pPr marL="135360"/>
            <a:r>
              <a:rPr lang="en-US" sz="2000" dirty="0">
                <a:solidFill>
                  <a:schemeClr val="tx1"/>
                </a:solidFill>
              </a:rPr>
              <a:t>Decent work framework linked to public procurement and state support</a:t>
            </a:r>
          </a:p>
          <a:p>
            <a:pPr marL="135360"/>
            <a:r>
              <a:rPr lang="en-US" sz="2000" dirty="0">
                <a:solidFill>
                  <a:schemeClr val="tx1"/>
                </a:solidFill>
              </a:rPr>
              <a:t>Gender inclusivity action plan</a:t>
            </a:r>
          </a:p>
          <a:p>
            <a:pPr marL="135360"/>
            <a:r>
              <a:rPr lang="en-US" sz="2000" dirty="0">
                <a:solidFill>
                  <a:schemeClr val="tx1"/>
                </a:solidFill>
              </a:rPr>
              <a:t>Clear guidelines and best practice for ESOPs + pilot </a:t>
            </a:r>
            <a:r>
              <a:rPr lang="en-US" sz="2000" dirty="0" err="1">
                <a:solidFill>
                  <a:schemeClr val="tx1"/>
                </a:solidFill>
              </a:rPr>
              <a:t>programmes</a:t>
            </a:r>
            <a:endParaRPr lang="en-US" sz="2000" dirty="0">
              <a:solidFill>
                <a:schemeClr val="tx1"/>
              </a:solidFill>
            </a:endParaRPr>
          </a:p>
          <a:p>
            <a:pPr marL="135360"/>
            <a:r>
              <a:rPr lang="en-US" sz="2000" dirty="0">
                <a:solidFill>
                  <a:schemeClr val="tx1"/>
                </a:solidFill>
              </a:rPr>
              <a:t>B-BBEE sector specific scorecard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B0FC594-8DA4-4144-74E8-AB8714AC6B3C}"/>
              </a:ext>
            </a:extLst>
          </p:cNvPr>
          <p:cNvSpPr txBox="1">
            <a:spLocks/>
          </p:cNvSpPr>
          <p:nvPr/>
        </p:nvSpPr>
        <p:spPr>
          <a:xfrm>
            <a:off x="8510587" y="1146139"/>
            <a:ext cx="6119556" cy="277895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35360"/>
            <a:r>
              <a:rPr lang="en-US" sz="2000" b="1" dirty="0">
                <a:solidFill>
                  <a:schemeClr val="bg1"/>
                </a:solidFill>
              </a:rPr>
              <a:t>Building the skills on the back of a demand-led approach</a:t>
            </a:r>
          </a:p>
          <a:p>
            <a:pPr marL="135360"/>
            <a:r>
              <a:rPr lang="en-US" sz="2000" dirty="0">
                <a:solidFill>
                  <a:schemeClr val="bg1"/>
                </a:solidFill>
              </a:rPr>
              <a:t>Match-making ‘</a:t>
            </a:r>
            <a:r>
              <a:rPr lang="en-US" sz="2000" dirty="0" err="1">
                <a:solidFill>
                  <a:schemeClr val="bg1"/>
                </a:solidFill>
              </a:rPr>
              <a:t>PowerUp</a:t>
            </a:r>
            <a:r>
              <a:rPr lang="en-US" sz="2000" dirty="0">
                <a:solidFill>
                  <a:schemeClr val="bg1"/>
                </a:solidFill>
              </a:rPr>
              <a:t>’ platform between education &amp; training providers and industry</a:t>
            </a:r>
          </a:p>
          <a:p>
            <a:pPr marL="135360"/>
            <a:r>
              <a:rPr lang="en-US" sz="2000" dirty="0" err="1">
                <a:solidFill>
                  <a:schemeClr val="bg1"/>
                </a:solidFill>
              </a:rPr>
              <a:t>Standardised</a:t>
            </a:r>
            <a:r>
              <a:rPr lang="en-US" sz="2000" dirty="0">
                <a:solidFill>
                  <a:schemeClr val="bg1"/>
                </a:solidFill>
              </a:rPr>
              <a:t> trainings &amp; qualifications</a:t>
            </a:r>
          </a:p>
          <a:p>
            <a:pPr marL="135360"/>
            <a:r>
              <a:rPr lang="en-US" sz="2000" dirty="0">
                <a:solidFill>
                  <a:schemeClr val="bg1"/>
                </a:solidFill>
              </a:rPr>
              <a:t>Pathways from ‘learning’ to ‘earning’ (e.g. Yes4Youth)</a:t>
            </a:r>
          </a:p>
          <a:p>
            <a:pPr marL="135360"/>
            <a:r>
              <a:rPr lang="en-US" sz="2000" dirty="0">
                <a:solidFill>
                  <a:schemeClr val="bg1"/>
                </a:solidFill>
              </a:rPr>
              <a:t>Recognition of Prior Learning</a:t>
            </a:r>
          </a:p>
        </p:txBody>
      </p:sp>
    </p:spTree>
    <p:extLst>
      <p:ext uri="{BB962C8B-B14F-4D97-AF65-F5344CB8AC3E}">
        <p14:creationId xmlns:p14="http://schemas.microsoft.com/office/powerpoint/2010/main" val="423498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-24267"/>
            <a:ext cx="14945975" cy="968400"/>
          </a:xfrm>
        </p:spPr>
        <p:txBody>
          <a:bodyPr>
            <a:normAutofit/>
          </a:bodyPr>
          <a:lstStyle/>
          <a:p>
            <a:pPr algn="ctr"/>
            <a:r>
              <a:rPr lang="nb-NO" sz="3600" dirty="0">
                <a:effectLst/>
              </a:rPr>
              <a:t>In closing...</a:t>
            </a:r>
            <a:endParaRPr lang="en-ZA" sz="3600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D98682-0249-A4AA-4018-9EEF50B82AED}"/>
              </a:ext>
            </a:extLst>
          </p:cNvPr>
          <p:cNvSpPr txBox="1"/>
          <p:nvPr/>
        </p:nvSpPr>
        <p:spPr>
          <a:xfrm>
            <a:off x="0" y="7887494"/>
            <a:ext cx="3786187" cy="547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480" i="1" dirty="0"/>
              <a:t>Source: Montmasson-Clair, based on </a:t>
            </a:r>
            <a:r>
              <a:rPr lang="en-ZA" sz="1480" i="1" dirty="0" err="1"/>
              <a:t>TradeMap</a:t>
            </a:r>
            <a:r>
              <a:rPr lang="en-ZA" sz="1480" i="1" dirty="0"/>
              <a:t> and </a:t>
            </a:r>
            <a:r>
              <a:rPr lang="en-ZA" sz="1480" i="1" dirty="0" err="1"/>
              <a:t>Quantec</a:t>
            </a:r>
            <a:r>
              <a:rPr lang="en-ZA" sz="1480" i="1" dirty="0"/>
              <a:t> data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724F2FA-F50D-E61D-3302-78252DBB7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387073"/>
              </p:ext>
            </p:extLst>
          </p:nvPr>
        </p:nvGraphicFramePr>
        <p:xfrm>
          <a:off x="12282" y="944133"/>
          <a:ext cx="7583905" cy="6712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E88805F-3C4A-D83C-EE97-11734ACC99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5882484"/>
              </p:ext>
            </p:extLst>
          </p:nvPr>
        </p:nvGraphicFramePr>
        <p:xfrm>
          <a:off x="7608470" y="944133"/>
          <a:ext cx="7431506" cy="6712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C22C8EA-4640-77D9-04E9-5C55A7C8899C}"/>
              </a:ext>
            </a:extLst>
          </p:cNvPr>
          <p:cNvSpPr txBox="1"/>
          <p:nvPr/>
        </p:nvSpPr>
        <p:spPr>
          <a:xfrm>
            <a:off x="8891587" y="7887494"/>
            <a:ext cx="2667002" cy="32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480" i="1" dirty="0"/>
              <a:t>Source: Bloomberg, 2024</a:t>
            </a:r>
          </a:p>
        </p:txBody>
      </p:sp>
    </p:spTree>
    <p:extLst>
      <p:ext uri="{BB962C8B-B14F-4D97-AF65-F5344CB8AC3E}">
        <p14:creationId xmlns:p14="http://schemas.microsoft.com/office/powerpoint/2010/main" val="231437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7999" y="187900"/>
            <a:ext cx="14663976" cy="7201022"/>
          </a:xfrm>
          <a:solidFill>
            <a:schemeClr val="accent1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marL="135359" indent="0" algn="ctr">
              <a:buNone/>
            </a:pPr>
            <a:endParaRPr lang="en-US" sz="2467" dirty="0">
              <a:solidFill>
                <a:schemeClr val="bg1"/>
              </a:solidFill>
            </a:endParaRPr>
          </a:p>
          <a:p>
            <a:pPr marL="135359" indent="0" algn="ctr">
              <a:buNone/>
            </a:pPr>
            <a:endParaRPr lang="en-US" sz="2467" b="1" dirty="0">
              <a:solidFill>
                <a:schemeClr val="accent3"/>
              </a:solidFill>
              <a:hlinkClick r:id="rId2"/>
            </a:endParaRPr>
          </a:p>
          <a:p>
            <a:pPr marL="135359" indent="0" algn="ctr">
              <a:buNone/>
            </a:pPr>
            <a:r>
              <a:rPr lang="en-US" sz="4441" b="1" dirty="0">
                <a:solidFill>
                  <a:schemeClr val="bg1"/>
                </a:solidFill>
              </a:rPr>
              <a:t>Trade &amp; Industrial Policy Strategies</a:t>
            </a:r>
            <a:endParaRPr lang="en-US" sz="4441" dirty="0">
              <a:solidFill>
                <a:schemeClr val="bg1"/>
              </a:solidFill>
            </a:endParaRPr>
          </a:p>
          <a:p>
            <a:pPr marL="135359" indent="0" algn="ctr">
              <a:buNone/>
            </a:pPr>
            <a:r>
              <a:rPr lang="en-US" sz="4441" b="1" dirty="0">
                <a:solidFill>
                  <a:schemeClr val="bg1"/>
                </a:solidFill>
              </a:rPr>
              <a:t> </a:t>
            </a:r>
            <a:endParaRPr lang="en-US" sz="4441" dirty="0">
              <a:solidFill>
                <a:schemeClr val="bg1"/>
              </a:solidFill>
            </a:endParaRPr>
          </a:p>
          <a:p>
            <a:pPr marL="135359" indent="0" algn="ctr">
              <a:buNone/>
            </a:pPr>
            <a:endParaRPr lang="en-US" sz="2467" dirty="0">
              <a:solidFill>
                <a:schemeClr val="bg1"/>
              </a:solidFill>
            </a:endParaRPr>
          </a:p>
          <a:p>
            <a:pPr marL="135359" indent="0" algn="ctr">
              <a:lnSpc>
                <a:spcPct val="130000"/>
              </a:lnSpc>
              <a:buNone/>
            </a:pPr>
            <a:r>
              <a:rPr lang="en-US" sz="3578" b="1" dirty="0">
                <a:solidFill>
                  <a:schemeClr val="bg1"/>
                </a:solidFill>
              </a:rPr>
              <a:t>Supporting policy development </a:t>
            </a:r>
            <a:br>
              <a:rPr lang="en-US" sz="3578" b="1" dirty="0">
                <a:solidFill>
                  <a:schemeClr val="bg1"/>
                </a:solidFill>
              </a:rPr>
            </a:br>
            <a:r>
              <a:rPr lang="en-US" sz="3578" b="1" dirty="0">
                <a:solidFill>
                  <a:schemeClr val="bg1"/>
                </a:solidFill>
              </a:rPr>
              <a:t>through research and dialogue</a:t>
            </a:r>
            <a:endParaRPr lang="en-US" sz="3578" dirty="0">
              <a:solidFill>
                <a:schemeClr val="bg1"/>
              </a:solidFill>
            </a:endParaRPr>
          </a:p>
          <a:p>
            <a:pPr marL="135359" indent="0" algn="ctr">
              <a:buNone/>
            </a:pPr>
            <a:r>
              <a:rPr lang="en-US" sz="2467" dirty="0">
                <a:solidFill>
                  <a:schemeClr val="bg1"/>
                </a:solidFill>
              </a:rPr>
              <a:t> </a:t>
            </a:r>
          </a:p>
          <a:p>
            <a:pPr marL="135359" indent="0" algn="ctr">
              <a:buNone/>
            </a:pPr>
            <a:endParaRPr lang="en-US" sz="2467" dirty="0">
              <a:solidFill>
                <a:schemeClr val="bg1"/>
              </a:solidFill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en-ZA" sz="3208" b="1" dirty="0">
                <a:solidFill>
                  <a:schemeClr val="bg1"/>
                </a:solidFill>
                <a:hlinkClick r:id="rId2"/>
              </a:rPr>
              <a:t>www.tips.org.za</a:t>
            </a:r>
            <a:r>
              <a:rPr lang="en-ZA" sz="3208" b="1" dirty="0">
                <a:solidFill>
                  <a:schemeClr val="bg1"/>
                </a:solidFill>
              </a:rPr>
              <a:t>  </a:t>
            </a:r>
          </a:p>
          <a:p>
            <a:pPr marL="0" indent="0" algn="ctr">
              <a:lnSpc>
                <a:spcPct val="130000"/>
              </a:lnSpc>
              <a:buNone/>
            </a:pPr>
            <a:endParaRPr lang="en-ZA" sz="3578" b="1" dirty="0">
              <a:solidFill>
                <a:schemeClr val="bg1"/>
              </a:solidFill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en-ZA" sz="3208" b="1" dirty="0">
                <a:solidFill>
                  <a:schemeClr val="bg1"/>
                </a:solidFill>
              </a:rPr>
              <a:t>Gaylor Montmasson-Clair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ZA" sz="3208" b="1" dirty="0">
                <a:solidFill>
                  <a:schemeClr val="bg1"/>
                </a:solidFill>
              </a:rPr>
              <a:t>Senior Economist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ZA" sz="3208" b="1" dirty="0">
                <a:solidFill>
                  <a:schemeClr val="bg1"/>
                </a:solidFill>
                <a:hlinkClick r:id="rId3"/>
              </a:rPr>
              <a:t>gaylor@tips.org.za</a:t>
            </a:r>
            <a:r>
              <a:rPr lang="en-ZA" sz="3208" b="1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ZA" sz="3208" b="1" dirty="0">
                <a:solidFill>
                  <a:schemeClr val="bg1"/>
                </a:solidFill>
              </a:rPr>
              <a:t>+27 12 433 9340 / +27 71 31 99 504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3208" b="1" dirty="0">
                <a:solidFill>
                  <a:schemeClr val="bg1"/>
                </a:solidFill>
              </a:rPr>
              <a:t>               |      </a:t>
            </a:r>
            <a:r>
              <a:rPr lang="en-US" sz="3208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@Gaylor_MC</a:t>
            </a:r>
            <a:endParaRPr lang="en-ZA" sz="3208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File:LinkedIn Logo.svg - Wikipedi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992" y="6579889"/>
            <a:ext cx="1691997" cy="45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Jacques Kelly: Documents reveal the origins of several Baltimore  neighborhoods | Twitter logo, Twitter funny, Social medi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88" y="6579891"/>
            <a:ext cx="469999" cy="46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62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-24267"/>
            <a:ext cx="14945975" cy="968400"/>
          </a:xfrm>
        </p:spPr>
        <p:txBody>
          <a:bodyPr>
            <a:normAutofit/>
          </a:bodyPr>
          <a:lstStyle/>
          <a:p>
            <a:pPr algn="ctr"/>
            <a:r>
              <a:rPr lang="nb-NO" sz="3600" dirty="0">
                <a:effectLst/>
              </a:rPr>
              <a:t>A bumpy ride historically</a:t>
            </a:r>
            <a:endParaRPr lang="en-ZA" sz="3600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D98682-0249-A4AA-4018-9EEF50B82AED}"/>
              </a:ext>
            </a:extLst>
          </p:cNvPr>
          <p:cNvSpPr txBox="1"/>
          <p:nvPr/>
        </p:nvSpPr>
        <p:spPr>
          <a:xfrm>
            <a:off x="0" y="8138024"/>
            <a:ext cx="6757987" cy="32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480" i="1" dirty="0"/>
              <a:t>Source: Montmasson-Clair, based on IRENA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C24981-A21F-9B9B-0F16-680ABEB8C7E4}"/>
              </a:ext>
            </a:extLst>
          </p:cNvPr>
          <p:cNvSpPr txBox="1"/>
          <p:nvPr/>
        </p:nvSpPr>
        <p:spPr>
          <a:xfrm>
            <a:off x="1863393" y="975273"/>
            <a:ext cx="113131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ZA" sz="2000" b="1" dirty="0">
                <a:solidFill>
                  <a:sysClr val="windowText" lastClr="000000"/>
                </a:solidFill>
              </a:rPr>
              <a:t>South Africa’s renewable energy generation capacity (in MW)</a:t>
            </a:r>
            <a:endParaRPr lang="en-ZA" sz="2000" b="1" baseline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0E830DA-34B7-A18C-DC49-7530B95B49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589335"/>
              </p:ext>
            </p:extLst>
          </p:nvPr>
        </p:nvGraphicFramePr>
        <p:xfrm>
          <a:off x="204787" y="1406523"/>
          <a:ext cx="14741188" cy="6131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5523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-24267"/>
            <a:ext cx="14945975" cy="968400"/>
          </a:xfrm>
        </p:spPr>
        <p:txBody>
          <a:bodyPr>
            <a:normAutofit/>
          </a:bodyPr>
          <a:lstStyle/>
          <a:p>
            <a:pPr algn="ctr"/>
            <a:r>
              <a:rPr lang="nb-NO" sz="3600" dirty="0">
                <a:effectLst/>
              </a:rPr>
              <a:t>A clear acceleration in recent years</a:t>
            </a:r>
            <a:endParaRPr lang="en-ZA" sz="3600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D98682-0249-A4AA-4018-9EEF50B82AED}"/>
              </a:ext>
            </a:extLst>
          </p:cNvPr>
          <p:cNvSpPr txBox="1"/>
          <p:nvPr/>
        </p:nvSpPr>
        <p:spPr>
          <a:xfrm>
            <a:off x="0" y="8138024"/>
            <a:ext cx="6757987" cy="32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480" i="1" dirty="0"/>
              <a:t>Source: Montmasson-Clair, based on NERSA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C24981-A21F-9B9B-0F16-680ABEB8C7E4}"/>
              </a:ext>
            </a:extLst>
          </p:cNvPr>
          <p:cNvSpPr txBox="1"/>
          <p:nvPr/>
        </p:nvSpPr>
        <p:spPr>
          <a:xfrm>
            <a:off x="0" y="817868"/>
            <a:ext cx="77255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ZA" sz="2400" b="1" dirty="0">
                <a:solidFill>
                  <a:sysClr val="windowText" lastClr="000000"/>
                </a:solidFill>
              </a:rPr>
              <a:t>Power</a:t>
            </a:r>
            <a:r>
              <a:rPr lang="en-ZA" sz="2400" b="1" baseline="0" dirty="0">
                <a:solidFill>
                  <a:sysClr val="windowText" lastClr="000000"/>
                </a:solidFill>
              </a:rPr>
              <a:t> generation capacity registered with NERSA </a:t>
            </a:r>
          </a:p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ZA" sz="2400" b="1" baseline="0" dirty="0">
                <a:solidFill>
                  <a:sysClr val="windowText" lastClr="000000"/>
                </a:solidFill>
              </a:rPr>
              <a:t>under licensing exemption conditions</a:t>
            </a:r>
            <a:endParaRPr lang="en-ZA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C0A2E2-42EC-38AF-B114-9377FC494C0C}"/>
              </a:ext>
            </a:extLst>
          </p:cNvPr>
          <p:cNvSpPr txBox="1"/>
          <p:nvPr/>
        </p:nvSpPr>
        <p:spPr>
          <a:xfrm>
            <a:off x="7725598" y="827557"/>
            <a:ext cx="73143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ysClr val="windowText" lastClr="000000"/>
                </a:solidFill>
              </a:rPr>
              <a:t>Installed, cumulative renewable energy generation capacity in SA (in MW)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6029AB-3F8A-B687-7B49-1651A753B218}"/>
              </a:ext>
            </a:extLst>
          </p:cNvPr>
          <p:cNvSpPr txBox="1"/>
          <p:nvPr/>
        </p:nvSpPr>
        <p:spPr>
          <a:xfrm>
            <a:off x="8251088" y="7901674"/>
            <a:ext cx="3021395" cy="547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480" i="1" dirty="0"/>
              <a:t>Source: Montmasson-Clair, based on Eskom data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FA1EF26-AB74-4C9A-DC4A-8F90DBF58A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3116075"/>
              </p:ext>
            </p:extLst>
          </p:nvPr>
        </p:nvGraphicFramePr>
        <p:xfrm>
          <a:off x="7725599" y="1635103"/>
          <a:ext cx="7331281" cy="5997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E4A082F-6F5C-47F8-B2AD-DD77FCFFD0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0818529"/>
              </p:ext>
            </p:extLst>
          </p:nvPr>
        </p:nvGraphicFramePr>
        <p:xfrm>
          <a:off x="-11084" y="1710008"/>
          <a:ext cx="7835871" cy="5999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136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Graphic spid="3" grpId="0">
        <p:bldAsOne/>
      </p:bldGraphic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B8F19F-69BE-5368-A717-82DA30541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5B67-6ECD-4326-B2A6-A232BC26C0D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42989D0-68FE-F8B1-92AD-071D3B25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21"/>
            <a:ext cx="15039622" cy="968237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effectLst/>
              </a:rPr>
              <a:t>The renewable energy industrial value chain</a:t>
            </a:r>
            <a:endParaRPr lang="en-ZA" sz="3600" dirty="0">
              <a:effectLst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CD1E3F-02EB-5417-D5F3-A3B5EDFE4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" y="1290117"/>
            <a:ext cx="15039622" cy="587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91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B8F19F-69BE-5368-A717-82DA30541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19012" y="8005261"/>
            <a:ext cx="601599" cy="450405"/>
          </a:xfrm>
        </p:spPr>
        <p:txBody>
          <a:bodyPr/>
          <a:lstStyle/>
          <a:p>
            <a:fld id="{7B465B67-6ECD-4326-B2A6-A232BC26C0D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42989D0-68FE-F8B1-92AD-071D3B25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21"/>
            <a:ext cx="15039622" cy="968237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effectLst/>
              </a:rPr>
              <a:t>An existing ecosystem of manufacturers</a:t>
            </a:r>
            <a:endParaRPr lang="en-ZA" sz="3600" dirty="0">
              <a:effectLst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46F4D70-2BDB-04EC-E56D-4E4C753C7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630954"/>
              </p:ext>
            </p:extLst>
          </p:nvPr>
        </p:nvGraphicFramePr>
        <p:xfrm>
          <a:off x="216606" y="947457"/>
          <a:ext cx="14606410" cy="6502527"/>
        </p:xfrm>
        <a:graphic>
          <a:graphicData uri="http://schemas.openxmlformats.org/drawingml/2006/table">
            <a:tbl>
              <a:tblPr firstRow="1" firstCol="1" bandRow="1"/>
              <a:tblGrid>
                <a:gridCol w="4867750">
                  <a:extLst>
                    <a:ext uri="{9D8B030D-6E8A-4147-A177-3AD203B41FA5}">
                      <a16:colId xmlns:a16="http://schemas.microsoft.com/office/drawing/2014/main" val="483865608"/>
                    </a:ext>
                  </a:extLst>
                </a:gridCol>
                <a:gridCol w="4869330">
                  <a:extLst>
                    <a:ext uri="{9D8B030D-6E8A-4147-A177-3AD203B41FA5}">
                      <a16:colId xmlns:a16="http://schemas.microsoft.com/office/drawing/2014/main" val="2157282934"/>
                    </a:ext>
                  </a:extLst>
                </a:gridCol>
                <a:gridCol w="4869330">
                  <a:extLst>
                    <a:ext uri="{9D8B030D-6E8A-4147-A177-3AD203B41FA5}">
                      <a16:colId xmlns:a16="http://schemas.microsoft.com/office/drawing/2014/main" val="38122800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ZA" sz="1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Solar PV value chain</a:t>
                      </a:r>
                      <a:endParaRPr lang="en-ZA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ZA" sz="1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Wind energy value chain</a:t>
                      </a:r>
                      <a:endParaRPr lang="en-ZA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ZA" sz="1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Battery storage value chain</a:t>
                      </a:r>
                      <a:endParaRPr lang="en-ZA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013118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Modules: </a:t>
                      </a:r>
                      <a:r>
                        <a:rPr lang="en-ZA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ArtSolar</a:t>
                      </a: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Seraphim*, Ener-G Africa</a:t>
                      </a:r>
                      <a:endParaRPr lang="en-ZA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Concrete towers: Concrete Units, </a:t>
                      </a:r>
                      <a:r>
                        <a:rPr lang="en-ZA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Nodex</a:t>
                      </a: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/WBHO, Colossus*</a:t>
                      </a:r>
                      <a:endParaRPr lang="en-ZA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Mineral refining: MMC (manganese metal), Thakadu (nickel sulphate), Hulamin (aluminium foil), vanadium pentoxide (Bushveld Minerals)</a:t>
                      </a:r>
                      <a:endParaRPr lang="en-ZA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795982"/>
                  </a:ext>
                </a:extLst>
              </a:tr>
              <a:tr h="48514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Mounting structures and trackers: </a:t>
                      </a:r>
                      <a:r>
                        <a:rPr lang="en-ZA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ModeTech</a:t>
                      </a: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Caracal Engineering, K2 Systems, PVH, Barnes Tubing, IMAB Technologies, </a:t>
                      </a:r>
                      <a:r>
                        <a:rPr lang="en-ZA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Lumax</a:t>
                      </a: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Energy, KD Solar</a:t>
                      </a:r>
                      <a:endParaRPr lang="en-ZA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Steel towers: GRI Towers</a:t>
                      </a:r>
                      <a:endParaRPr lang="en-ZA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Casings, modules and cooling: multiple steel, aluminium and plastics suppliers, machining operations and aluminium extruders (e.g., Hulamin, Wispeco).</a:t>
                      </a:r>
                      <a:endParaRPr lang="en-ZA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425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Inverters: Rubicon (MLT), Microcare, Ario</a:t>
                      </a:r>
                      <a:r>
                        <a:rPr lang="en-ZA" sz="1800" kern="1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ZA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Primary steel: ArcelorMittal South Africa</a:t>
                      </a:r>
                      <a:endParaRPr lang="en-ZA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 Pack assembly: Balancell, Blue Nova, Freedom Won, Hubble Lithium, Maxwell &amp; Sparks, Polarium, Rubicon, SolarMD, Creslow Energy Solutions</a:t>
                      </a:r>
                      <a:endParaRPr lang="en-ZA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1063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Transformers: Actom, Reliable Transformers,</a:t>
                      </a:r>
                      <a:r>
                        <a:rPr lang="en-ZA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ArmCoil Afrika, Zest Weg</a:t>
                      </a:r>
                      <a:endParaRPr lang="en-ZA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Tower internals: ModeTech</a:t>
                      </a:r>
                      <a:endParaRPr lang="en-ZA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BMS/EMS: Balancell, Blue Nova, Freedom Won, Hubble Lithium, Maxwell &amp; Sparks, Polarium, Rubicon, SolarMD</a:t>
                      </a:r>
                      <a:endParaRPr lang="en-ZA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655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S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Cables: Aberdare, CBI African Cables, SOEW</a:t>
                      </a:r>
                      <a:endParaRPr lang="en-ZA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Anchor cages and extenders: Modetech</a:t>
                      </a:r>
                      <a:endParaRPr lang="en-ZA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 recycling: Circular Energy, Reclite, eWaste Africa</a:t>
                      </a:r>
                      <a:endParaRPr lang="en-ZA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755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Fasteners: CBC Fasteners, Impala Bolts &amp; Nuts</a:t>
                      </a:r>
                      <a:endParaRPr lang="en-ZA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Transformers: Actom, Powertech, Matlakse, SGB-Smit Power Matla</a:t>
                      </a:r>
                      <a:endParaRPr lang="en-ZA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Second-life LIB: Revov</a:t>
                      </a:r>
                      <a:endParaRPr lang="en-ZA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819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Combiner boxes: HellermannTyton, Weidmuller and Allbro</a:t>
                      </a:r>
                      <a:endParaRPr lang="en-ZA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Fasteners: SA Bolts</a:t>
                      </a:r>
                      <a:endParaRPr lang="en-ZA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VRFB electrolyte: Bushveld Energy</a:t>
                      </a:r>
                      <a:endParaRPr lang="en-ZA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6489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ZA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Switchgears: RWW Engineering and Switchgear Unlimited</a:t>
                      </a:r>
                      <a:endParaRPr lang="en-ZA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S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Cables: CBI African Cables, M-tech, Aberdare</a:t>
                      </a:r>
                      <a:endParaRPr lang="en-ZA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VRFB assembly: Bushveld Energy (</a:t>
                      </a:r>
                      <a:r>
                        <a:rPr lang="en-ZA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Enerox</a:t>
                      </a:r>
                      <a:r>
                        <a:rPr lang="en-ZA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ZA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4414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2671545-AB62-945B-5271-8B6AB672D9FD}"/>
              </a:ext>
            </a:extLst>
          </p:cNvPr>
          <p:cNvSpPr txBox="1"/>
          <p:nvPr/>
        </p:nvSpPr>
        <p:spPr>
          <a:xfrm>
            <a:off x="0" y="8009200"/>
            <a:ext cx="57673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600" i="1" dirty="0"/>
              <a:t>Note: *mothballed; #awaiting certification</a:t>
            </a:r>
          </a:p>
        </p:txBody>
      </p:sp>
    </p:spTree>
    <p:extLst>
      <p:ext uri="{BB962C8B-B14F-4D97-AF65-F5344CB8AC3E}">
        <p14:creationId xmlns:p14="http://schemas.microsoft.com/office/powerpoint/2010/main" val="3278235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-24267"/>
            <a:ext cx="14945975" cy="968400"/>
          </a:xfrm>
        </p:spPr>
        <p:txBody>
          <a:bodyPr>
            <a:normAutofit/>
          </a:bodyPr>
          <a:lstStyle/>
          <a:p>
            <a:pPr algn="ctr"/>
            <a:r>
              <a:rPr lang="nb-NO" sz="3600" dirty="0">
                <a:effectLst/>
              </a:rPr>
              <a:t>A once-in-a-century opportunity, fuelled by imports</a:t>
            </a:r>
            <a:endParaRPr lang="en-ZA" sz="3600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D98682-0249-A4AA-4018-9EEF50B82AED}"/>
              </a:ext>
            </a:extLst>
          </p:cNvPr>
          <p:cNvSpPr txBox="1"/>
          <p:nvPr/>
        </p:nvSpPr>
        <p:spPr>
          <a:xfrm>
            <a:off x="0" y="8138024"/>
            <a:ext cx="6757987" cy="32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480" i="1" dirty="0"/>
              <a:t>Source: Montmasson-Clair, based on </a:t>
            </a:r>
            <a:r>
              <a:rPr lang="en-ZA" sz="1480" i="1" dirty="0" err="1"/>
              <a:t>TradeMap</a:t>
            </a:r>
            <a:r>
              <a:rPr lang="en-ZA" sz="1480" i="1" dirty="0"/>
              <a:t> and </a:t>
            </a:r>
            <a:r>
              <a:rPr lang="en-ZA" sz="1480" i="1" dirty="0" err="1"/>
              <a:t>Quantec</a:t>
            </a:r>
            <a:r>
              <a:rPr lang="en-ZA" sz="1480" i="1" dirty="0"/>
              <a:t>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C24981-A21F-9B9B-0F16-680ABEB8C7E4}"/>
              </a:ext>
            </a:extLst>
          </p:cNvPr>
          <p:cNvSpPr txBox="1"/>
          <p:nvPr/>
        </p:nvSpPr>
        <p:spPr>
          <a:xfrm>
            <a:off x="738187" y="1260696"/>
            <a:ext cx="127777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ysClr val="windowText" lastClr="000000"/>
                </a:solidFill>
              </a:rPr>
              <a:t>SA’s imports of solar panels, lithium-ion batteries and inverters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2C85141-17E6-EB0C-B0F3-36A0373C1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96313"/>
              </p:ext>
            </p:extLst>
          </p:nvPr>
        </p:nvGraphicFramePr>
        <p:xfrm>
          <a:off x="0" y="1694789"/>
          <a:ext cx="14945975" cy="5964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7225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-24267"/>
            <a:ext cx="14945975" cy="968400"/>
          </a:xfrm>
        </p:spPr>
        <p:txBody>
          <a:bodyPr>
            <a:normAutofit/>
          </a:bodyPr>
          <a:lstStyle/>
          <a:p>
            <a:pPr algn="ctr"/>
            <a:r>
              <a:rPr lang="nb-NO" sz="3600" dirty="0">
                <a:effectLst/>
              </a:rPr>
              <a:t>A once-in-a-century opportunity, fuelled by imports</a:t>
            </a:r>
            <a:endParaRPr lang="en-ZA" sz="3600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D98682-0249-A4AA-4018-9EEF50B82AED}"/>
              </a:ext>
            </a:extLst>
          </p:cNvPr>
          <p:cNvSpPr txBox="1"/>
          <p:nvPr/>
        </p:nvSpPr>
        <p:spPr>
          <a:xfrm>
            <a:off x="0" y="8138024"/>
            <a:ext cx="6757987" cy="32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480" i="1" dirty="0"/>
              <a:t>Source: Montmasson-Clair, based on </a:t>
            </a:r>
            <a:r>
              <a:rPr lang="en-ZA" sz="1480" i="1" dirty="0" err="1"/>
              <a:t>TradeMap</a:t>
            </a:r>
            <a:r>
              <a:rPr lang="en-ZA" sz="1480" i="1" dirty="0"/>
              <a:t> and </a:t>
            </a:r>
            <a:r>
              <a:rPr lang="en-ZA" sz="1480" i="1" dirty="0" err="1"/>
              <a:t>Quantec</a:t>
            </a:r>
            <a:r>
              <a:rPr lang="en-ZA" sz="1480" i="1" dirty="0"/>
              <a:t>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BB7D46-BF32-2008-B4C4-1BEBDF1B6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987" y="860435"/>
            <a:ext cx="9448800" cy="68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85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005DEB6-D559-904A-9C24-E5209FDE346D}"/>
              </a:ext>
            </a:extLst>
          </p:cNvPr>
          <p:cNvSpPr/>
          <p:nvPr/>
        </p:nvSpPr>
        <p:spPr>
          <a:xfrm>
            <a:off x="0" y="766124"/>
            <a:ext cx="15039975" cy="7693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47E93E6-BF84-FD14-37BD-2F4F823AE251}"/>
              </a:ext>
            </a:extLst>
          </p:cNvPr>
          <p:cNvSpPr/>
          <p:nvPr/>
        </p:nvSpPr>
        <p:spPr>
          <a:xfrm>
            <a:off x="460363" y="1142560"/>
            <a:ext cx="14119248" cy="679309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92D05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2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53B9D9-6D64-5E9F-9BB4-BA50A036494D}"/>
              </a:ext>
            </a:extLst>
          </p:cNvPr>
          <p:cNvSpPr txBox="1"/>
          <p:nvPr/>
        </p:nvSpPr>
        <p:spPr>
          <a:xfrm>
            <a:off x="5309624" y="4019155"/>
            <a:ext cx="1724284" cy="623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727" dirty="0"/>
              <a:t>Inverters (collector)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2C7ADDA-5E2A-14A3-3935-F257904793BA}"/>
              </a:ext>
            </a:extLst>
          </p:cNvPr>
          <p:cNvSpPr txBox="1"/>
          <p:nvPr/>
        </p:nvSpPr>
        <p:spPr>
          <a:xfrm>
            <a:off x="5105816" y="3694908"/>
            <a:ext cx="2161946" cy="35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727" dirty="0"/>
              <a:t>Tower (steel)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E13421E2-0914-D1EF-E5B4-081AEB80AE12}"/>
              </a:ext>
            </a:extLst>
          </p:cNvPr>
          <p:cNvSpPr/>
          <p:nvPr/>
        </p:nvSpPr>
        <p:spPr>
          <a:xfrm rot="21048645">
            <a:off x="4555898" y="1340813"/>
            <a:ext cx="9698279" cy="4201395"/>
          </a:xfrm>
          <a:prstGeom prst="ellipse">
            <a:avLst/>
          </a:prstGeom>
          <a:noFill/>
          <a:ln w="50800" cmpd="sng">
            <a:solidFill>
              <a:srgbClr val="006C31">
                <a:alpha val="7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 sz="242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69BF377-FB1A-FA3B-91E4-51530AFD3481}"/>
              </a:ext>
            </a:extLst>
          </p:cNvPr>
          <p:cNvSpPr txBox="1"/>
          <p:nvPr/>
        </p:nvSpPr>
        <p:spPr>
          <a:xfrm rot="16200000">
            <a:off x="-1838816" y="4399308"/>
            <a:ext cx="4329640" cy="3961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1974" b="1" dirty="0"/>
              <a:t>Socio-economic benefits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4613227" y="7968080"/>
            <a:ext cx="451190" cy="450405"/>
          </a:xfrm>
        </p:spPr>
        <p:txBody>
          <a:bodyPr/>
          <a:lstStyle/>
          <a:p>
            <a:fld id="{7B465B67-6ECD-4326-B2A6-A232BC26C0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" y="4760"/>
            <a:ext cx="15039622" cy="968400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effectLst/>
              </a:rPr>
              <a:t>Localisation</a:t>
            </a:r>
            <a:r>
              <a:rPr lang="en-US" sz="3600" dirty="0">
                <a:effectLst/>
              </a:rPr>
              <a:t> opportunity matrix (2030)</a:t>
            </a:r>
            <a:endParaRPr lang="en-ZA" sz="3600" dirty="0">
              <a:effectLst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AC99D7-F890-855D-304D-AA661F5341A4}"/>
              </a:ext>
            </a:extLst>
          </p:cNvPr>
          <p:cNvSpPr txBox="1"/>
          <p:nvPr/>
        </p:nvSpPr>
        <p:spPr>
          <a:xfrm>
            <a:off x="9867163" y="3506879"/>
            <a:ext cx="2508723" cy="623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727" dirty="0"/>
              <a:t>Step-up transformers (Solar PV)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1985B0-5CB7-2B43-874C-99571B98E309}"/>
              </a:ext>
            </a:extLst>
          </p:cNvPr>
          <p:cNvSpPr txBox="1"/>
          <p:nvPr/>
        </p:nvSpPr>
        <p:spPr>
          <a:xfrm>
            <a:off x="6428341" y="2919034"/>
            <a:ext cx="2161946" cy="35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727" dirty="0"/>
              <a:t>Tower (concrete)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5AF4315-3303-7941-0520-78068B7EDE9C}"/>
              </a:ext>
            </a:extLst>
          </p:cNvPr>
          <p:cNvSpPr txBox="1"/>
          <p:nvPr/>
        </p:nvSpPr>
        <p:spPr>
          <a:xfrm>
            <a:off x="11846226" y="2932224"/>
            <a:ext cx="2417336" cy="623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727" dirty="0"/>
              <a:t>Mounting structures and trackers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F879C0F-AB99-5C54-C136-FEA8B6D1C759}"/>
              </a:ext>
            </a:extLst>
          </p:cNvPr>
          <p:cNvSpPr txBox="1"/>
          <p:nvPr/>
        </p:nvSpPr>
        <p:spPr>
          <a:xfrm>
            <a:off x="7481298" y="4319828"/>
            <a:ext cx="2417336" cy="623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727" dirty="0"/>
              <a:t>MV cables </a:t>
            </a:r>
          </a:p>
          <a:p>
            <a:pPr algn="ctr"/>
            <a:r>
              <a:rPr lang="en-ZA" sz="1727" dirty="0"/>
              <a:t>(Solar PV)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8687C8-6FD3-591F-7A84-D233CD06668B}"/>
              </a:ext>
            </a:extLst>
          </p:cNvPr>
          <p:cNvSpPr txBox="1"/>
          <p:nvPr/>
        </p:nvSpPr>
        <p:spPr>
          <a:xfrm>
            <a:off x="6645715" y="5179961"/>
            <a:ext cx="2422101" cy="35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727" dirty="0"/>
              <a:t>Primary steel (Wind)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BF37ED3-2962-FBDB-E83D-D4005D56E4B6}"/>
              </a:ext>
            </a:extLst>
          </p:cNvPr>
          <p:cNvSpPr txBox="1"/>
          <p:nvPr/>
        </p:nvSpPr>
        <p:spPr>
          <a:xfrm>
            <a:off x="12659043" y="5410215"/>
            <a:ext cx="2161946" cy="623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727" dirty="0"/>
              <a:t>Fasteners </a:t>
            </a:r>
          </a:p>
          <a:p>
            <a:pPr algn="ctr"/>
            <a:r>
              <a:rPr lang="en-ZA" sz="1727" dirty="0"/>
              <a:t>(Solar PV)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73F57C9-C83B-77CC-63AD-1D2B013A3185}"/>
              </a:ext>
            </a:extLst>
          </p:cNvPr>
          <p:cNvSpPr txBox="1"/>
          <p:nvPr/>
        </p:nvSpPr>
        <p:spPr>
          <a:xfrm>
            <a:off x="8185828" y="6598379"/>
            <a:ext cx="2161946" cy="623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727" dirty="0"/>
              <a:t>Fasteners </a:t>
            </a:r>
          </a:p>
          <a:p>
            <a:pPr algn="ctr"/>
            <a:r>
              <a:rPr lang="en-ZA" sz="1727" dirty="0"/>
              <a:t>(Wind)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AE10DAB-F9E9-686E-3C00-0EAFC63C7500}"/>
              </a:ext>
            </a:extLst>
          </p:cNvPr>
          <p:cNvSpPr txBox="1"/>
          <p:nvPr/>
        </p:nvSpPr>
        <p:spPr>
          <a:xfrm>
            <a:off x="6584955" y="6636062"/>
            <a:ext cx="2161946" cy="623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727" dirty="0"/>
              <a:t>Flexible MV cables (Wind)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C47B3C9-3F65-6769-A599-F688A77641FD}"/>
              </a:ext>
            </a:extLst>
          </p:cNvPr>
          <p:cNvSpPr txBox="1"/>
          <p:nvPr/>
        </p:nvSpPr>
        <p:spPr>
          <a:xfrm>
            <a:off x="2919251" y="3988172"/>
            <a:ext cx="2161946" cy="35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727" dirty="0"/>
              <a:t>Blades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502AE9A-28F8-5AF0-440B-F21A1DEB5DEB}"/>
              </a:ext>
            </a:extLst>
          </p:cNvPr>
          <p:cNvSpPr txBox="1"/>
          <p:nvPr/>
        </p:nvSpPr>
        <p:spPr>
          <a:xfrm>
            <a:off x="4529682" y="3063604"/>
            <a:ext cx="2508209" cy="35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727" dirty="0"/>
              <a:t>Solar modules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795CA4C-46B0-F963-86C2-B07F00D4C3C4}"/>
              </a:ext>
            </a:extLst>
          </p:cNvPr>
          <p:cNvSpPr txBox="1"/>
          <p:nvPr/>
        </p:nvSpPr>
        <p:spPr>
          <a:xfrm>
            <a:off x="3621839" y="2558118"/>
            <a:ext cx="2161946" cy="35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727" dirty="0"/>
              <a:t>Solar cells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D024C6F-226E-173C-E81F-DAA615106E86}"/>
              </a:ext>
            </a:extLst>
          </p:cNvPr>
          <p:cNvSpPr txBox="1"/>
          <p:nvPr/>
        </p:nvSpPr>
        <p:spPr>
          <a:xfrm>
            <a:off x="740119" y="3834346"/>
            <a:ext cx="2876893" cy="35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727" dirty="0"/>
              <a:t>Hubs and nacelle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0198F95-F740-AEFA-FB41-BB008A6E37D9}"/>
              </a:ext>
            </a:extLst>
          </p:cNvPr>
          <p:cNvSpPr txBox="1"/>
          <p:nvPr/>
        </p:nvSpPr>
        <p:spPr>
          <a:xfrm>
            <a:off x="8035274" y="3636565"/>
            <a:ext cx="2161946" cy="35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727" dirty="0"/>
              <a:t>Tower internals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23BE25A-8C8A-8708-859C-8699E6A5E21C}"/>
              </a:ext>
            </a:extLst>
          </p:cNvPr>
          <p:cNvCxnSpPr>
            <a:cxnSpLocks/>
          </p:cNvCxnSpPr>
          <p:nvPr/>
        </p:nvCxnSpPr>
        <p:spPr>
          <a:xfrm flipV="1">
            <a:off x="444099" y="7909690"/>
            <a:ext cx="14169128" cy="259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F64031A-13AE-B1D6-0361-05DDD2B8914C}"/>
              </a:ext>
            </a:extLst>
          </p:cNvPr>
          <p:cNvCxnSpPr>
            <a:cxnSpLocks/>
          </p:cNvCxnSpPr>
          <p:nvPr/>
        </p:nvCxnSpPr>
        <p:spPr>
          <a:xfrm flipV="1">
            <a:off x="460362" y="1142560"/>
            <a:ext cx="0" cy="67930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70702F5-34D5-4510-7D42-B5A3491B5980}"/>
              </a:ext>
            </a:extLst>
          </p:cNvPr>
          <p:cNvCxnSpPr>
            <a:cxnSpLocks/>
          </p:cNvCxnSpPr>
          <p:nvPr/>
        </p:nvCxnSpPr>
        <p:spPr>
          <a:xfrm>
            <a:off x="588540" y="4539106"/>
            <a:ext cx="14024688" cy="54351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130D343-CEC2-714D-C2AD-1A025846E889}"/>
              </a:ext>
            </a:extLst>
          </p:cNvPr>
          <p:cNvCxnSpPr>
            <a:cxnSpLocks/>
            <a:stCxn id="80" idx="2"/>
            <a:endCxn id="80" idx="0"/>
          </p:cNvCxnSpPr>
          <p:nvPr/>
        </p:nvCxnSpPr>
        <p:spPr>
          <a:xfrm flipV="1">
            <a:off x="7519987" y="1142560"/>
            <a:ext cx="0" cy="6793091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634196FB-B687-B537-6834-CB8A76FF2895}"/>
              </a:ext>
            </a:extLst>
          </p:cNvPr>
          <p:cNvSpPr txBox="1"/>
          <p:nvPr/>
        </p:nvSpPr>
        <p:spPr>
          <a:xfrm>
            <a:off x="5557331" y="7909690"/>
            <a:ext cx="4308226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974" b="1" dirty="0"/>
              <a:t>Domestic growth potential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5F37932-E372-F26A-33F5-3B9FD1AD9740}"/>
              </a:ext>
            </a:extLst>
          </p:cNvPr>
          <p:cNvSpPr txBox="1"/>
          <p:nvPr/>
        </p:nvSpPr>
        <p:spPr>
          <a:xfrm>
            <a:off x="2589704" y="2090964"/>
            <a:ext cx="2161946" cy="35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727" dirty="0"/>
              <a:t>LIB cells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2E3A5F4-C8EA-1F13-72D5-917E4A7B741A}"/>
              </a:ext>
            </a:extLst>
          </p:cNvPr>
          <p:cNvSpPr txBox="1"/>
          <p:nvPr/>
        </p:nvSpPr>
        <p:spPr>
          <a:xfrm>
            <a:off x="12522224" y="4673500"/>
            <a:ext cx="2161946" cy="623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727" dirty="0"/>
              <a:t>LIB components </a:t>
            </a:r>
          </a:p>
          <a:p>
            <a:pPr algn="ctr"/>
            <a:r>
              <a:rPr lang="en-ZA" sz="1727" dirty="0"/>
              <a:t>&amp; casing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0368DBD-7AE2-9B6C-3F24-2C5B5DA3D2BB}"/>
              </a:ext>
            </a:extLst>
          </p:cNvPr>
          <p:cNvSpPr txBox="1"/>
          <p:nvPr/>
        </p:nvSpPr>
        <p:spPr>
          <a:xfrm>
            <a:off x="11467171" y="6213888"/>
            <a:ext cx="2161946" cy="35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727" dirty="0"/>
              <a:t>BMS/EMS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43B6F9E-EAB3-995A-F6FC-7D89A4831879}"/>
              </a:ext>
            </a:extLst>
          </p:cNvPr>
          <p:cNvSpPr txBox="1"/>
          <p:nvPr/>
        </p:nvSpPr>
        <p:spPr>
          <a:xfrm>
            <a:off x="9710201" y="5509359"/>
            <a:ext cx="2651180" cy="35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727" dirty="0"/>
              <a:t>Vanadium electrolyte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7B180BE-2B0F-9C6E-AFEA-A8ABF36BD8F6}"/>
              </a:ext>
            </a:extLst>
          </p:cNvPr>
          <p:cNvSpPr txBox="1"/>
          <p:nvPr/>
        </p:nvSpPr>
        <p:spPr>
          <a:xfrm>
            <a:off x="1960438" y="2524747"/>
            <a:ext cx="2161946" cy="35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727" dirty="0"/>
              <a:t>Wafer &amp; ingots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8D4AEB8-B121-893D-936C-0984B362DA68}"/>
              </a:ext>
            </a:extLst>
          </p:cNvPr>
          <p:cNvSpPr txBox="1"/>
          <p:nvPr/>
        </p:nvSpPr>
        <p:spPr>
          <a:xfrm>
            <a:off x="11192342" y="2346325"/>
            <a:ext cx="3584378" cy="623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727" dirty="0"/>
              <a:t>Value added mineral products</a:t>
            </a:r>
          </a:p>
          <a:p>
            <a:pPr algn="ctr"/>
            <a:r>
              <a:rPr lang="en-ZA" sz="1727" dirty="0"/>
              <a:t>(Mn, Ni, V, Al, etc.)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799B78E-4F58-B7CA-F709-1016AD425768}"/>
              </a:ext>
            </a:extLst>
          </p:cNvPr>
          <p:cNvSpPr txBox="1"/>
          <p:nvPr/>
        </p:nvSpPr>
        <p:spPr>
          <a:xfrm>
            <a:off x="5527429" y="5620508"/>
            <a:ext cx="2161946" cy="35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727" dirty="0"/>
              <a:t>VRFB stacks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74BE78D-0861-856C-7ADE-41E9378770D9}"/>
              </a:ext>
            </a:extLst>
          </p:cNvPr>
          <p:cNvSpPr txBox="1"/>
          <p:nvPr/>
        </p:nvSpPr>
        <p:spPr>
          <a:xfrm>
            <a:off x="6455593" y="7172754"/>
            <a:ext cx="2161946" cy="35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727" dirty="0"/>
              <a:t>VRFB tanks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42223B9-E3FE-2D2F-38D5-EA90A03AD5D9}"/>
              </a:ext>
            </a:extLst>
          </p:cNvPr>
          <p:cNvSpPr txBox="1"/>
          <p:nvPr/>
        </p:nvSpPr>
        <p:spPr>
          <a:xfrm>
            <a:off x="9305225" y="1827399"/>
            <a:ext cx="2161946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399" b="1" dirty="0"/>
              <a:t>Big wins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DEB0B51-1206-CD17-5547-8811D839D1C4}"/>
              </a:ext>
            </a:extLst>
          </p:cNvPr>
          <p:cNvSpPr txBox="1"/>
          <p:nvPr/>
        </p:nvSpPr>
        <p:spPr>
          <a:xfrm>
            <a:off x="8455019" y="5972032"/>
            <a:ext cx="3289017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399" b="1" dirty="0"/>
              <a:t>Stealing the blinds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861B9F4-9C96-ED00-39B3-08E25A3A119B}"/>
              </a:ext>
            </a:extLst>
          </p:cNvPr>
          <p:cNvSpPr txBox="1"/>
          <p:nvPr/>
        </p:nvSpPr>
        <p:spPr>
          <a:xfrm>
            <a:off x="2475460" y="2976119"/>
            <a:ext cx="2161946" cy="83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399" b="1" dirty="0"/>
              <a:t>High stakes, high rewards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F15D329-3D4D-496F-FF64-73C32ABB7249}"/>
              </a:ext>
            </a:extLst>
          </p:cNvPr>
          <p:cNvSpPr txBox="1"/>
          <p:nvPr/>
        </p:nvSpPr>
        <p:spPr>
          <a:xfrm>
            <a:off x="10986043" y="6598380"/>
            <a:ext cx="2161946" cy="623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727" dirty="0"/>
              <a:t>Rigid MV cables (Wind)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93401D5D-676F-13F3-2116-2028A11D4CF2}"/>
              </a:ext>
            </a:extLst>
          </p:cNvPr>
          <p:cNvSpPr/>
          <p:nvPr/>
        </p:nvSpPr>
        <p:spPr>
          <a:xfrm>
            <a:off x="615565" y="1648386"/>
            <a:ext cx="6767655" cy="3491822"/>
          </a:xfrm>
          <a:prstGeom prst="ellipse">
            <a:avLst/>
          </a:prstGeom>
          <a:noFill/>
          <a:ln w="50800" cmpd="sng">
            <a:solidFill>
              <a:srgbClr val="006C31">
                <a:alpha val="7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 sz="242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F71AD08A-464B-1C46-9DEB-CABA9726A150}"/>
              </a:ext>
            </a:extLst>
          </p:cNvPr>
          <p:cNvSpPr/>
          <p:nvPr/>
        </p:nvSpPr>
        <p:spPr>
          <a:xfrm rot="21035890">
            <a:off x="5690035" y="3862681"/>
            <a:ext cx="8863717" cy="3908147"/>
          </a:xfrm>
          <a:prstGeom prst="ellipse">
            <a:avLst/>
          </a:prstGeom>
          <a:noFill/>
          <a:ln w="50800" cmpd="sng">
            <a:solidFill>
              <a:srgbClr val="006C31">
                <a:alpha val="7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 sz="242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1F1586-E9CE-A8C1-4CBE-FDD0544E1F97}"/>
              </a:ext>
            </a:extLst>
          </p:cNvPr>
          <p:cNvSpPr txBox="1"/>
          <p:nvPr/>
        </p:nvSpPr>
        <p:spPr>
          <a:xfrm>
            <a:off x="172455" y="2546385"/>
            <a:ext cx="2161946" cy="35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727" dirty="0"/>
              <a:t>Polysilicon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E90765-CBD4-CAB0-8046-29C7F7870469}"/>
              </a:ext>
            </a:extLst>
          </p:cNvPr>
          <p:cNvSpPr txBox="1"/>
          <p:nvPr/>
        </p:nvSpPr>
        <p:spPr>
          <a:xfrm>
            <a:off x="6282385" y="4302848"/>
            <a:ext cx="2417336" cy="623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727" dirty="0"/>
              <a:t>LV cables </a:t>
            </a:r>
          </a:p>
          <a:p>
            <a:pPr algn="ctr"/>
            <a:r>
              <a:rPr lang="en-ZA" sz="1727" dirty="0"/>
              <a:t>(Solar PV)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3B964-525C-24A5-B67E-65B1F2356A6A}"/>
              </a:ext>
            </a:extLst>
          </p:cNvPr>
          <p:cNvSpPr txBox="1"/>
          <p:nvPr/>
        </p:nvSpPr>
        <p:spPr>
          <a:xfrm>
            <a:off x="12034978" y="3920526"/>
            <a:ext cx="2706171" cy="623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727" dirty="0"/>
              <a:t>Collector transformers (Solar PV &amp; Wind)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8DCD0D-0BE8-0F38-359F-53534B72BE05}"/>
              </a:ext>
            </a:extLst>
          </p:cNvPr>
          <p:cNvSpPr txBox="1"/>
          <p:nvPr/>
        </p:nvSpPr>
        <p:spPr>
          <a:xfrm>
            <a:off x="6628565" y="3572059"/>
            <a:ext cx="1816001" cy="623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727" dirty="0"/>
              <a:t>Inverters (string)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AA85D0-2424-756B-F84E-FBFBDFB07B26}"/>
              </a:ext>
            </a:extLst>
          </p:cNvPr>
          <p:cNvSpPr txBox="1"/>
          <p:nvPr/>
        </p:nvSpPr>
        <p:spPr>
          <a:xfrm>
            <a:off x="945760" y="4075137"/>
            <a:ext cx="2508723" cy="623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727" dirty="0"/>
              <a:t>Step-up transformers (Wind)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5E8D1F-3829-C2D5-626B-1C455977CD3A}"/>
              </a:ext>
            </a:extLst>
          </p:cNvPr>
          <p:cNvSpPr txBox="1"/>
          <p:nvPr/>
        </p:nvSpPr>
        <p:spPr>
          <a:xfrm>
            <a:off x="0" y="8009200"/>
            <a:ext cx="3938587" cy="547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480" i="1" dirty="0"/>
              <a:t>Source: Montmasson-Clair, based on various sources and interviews</a:t>
            </a:r>
          </a:p>
        </p:txBody>
      </p:sp>
    </p:spTree>
    <p:extLst>
      <p:ext uri="{BB962C8B-B14F-4D97-AF65-F5344CB8AC3E}">
        <p14:creationId xmlns:p14="http://schemas.microsoft.com/office/powerpoint/2010/main" val="268938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2" grpId="0"/>
      <p:bldP spid="96" grpId="0" animBg="1"/>
      <p:bldP spid="35" grpId="0"/>
      <p:bldP spid="38" grpId="0"/>
      <p:bldP spid="40" grpId="0"/>
      <p:bldP spid="41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74" grpId="0"/>
      <p:bldP spid="75" grpId="0"/>
      <p:bldP spid="76" grpId="0"/>
      <p:bldP spid="77" grpId="0"/>
      <p:bldP spid="78" grpId="0"/>
      <p:bldP spid="79" grpId="0"/>
      <p:bldP spid="84" grpId="0"/>
      <p:bldP spid="85" grpId="0"/>
      <p:bldP spid="86" grpId="0"/>
      <p:bldP spid="87" grpId="0"/>
      <p:bldP spid="88" grpId="0"/>
      <p:bldP spid="90" grpId="0"/>
      <p:bldP spid="95" grpId="0" animBg="1"/>
      <p:bldP spid="98" grpId="0" animBg="1"/>
      <p:bldP spid="2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-24267"/>
            <a:ext cx="14945975" cy="9684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ZA" sz="3600" dirty="0">
                <a:effectLst/>
              </a:rPr>
              <a:t>Looking ahead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123672-BD00-B639-AA30-F7492A83E461}"/>
              </a:ext>
            </a:extLst>
          </p:cNvPr>
          <p:cNvSpPr txBox="1">
            <a:spLocks/>
          </p:cNvSpPr>
          <p:nvPr/>
        </p:nvSpPr>
        <p:spPr>
          <a:xfrm>
            <a:off x="322093" y="1486694"/>
            <a:ext cx="14301787" cy="6050751"/>
          </a:xfrm>
          <a:prstGeom prst="rect">
            <a:avLst/>
          </a:prstGeom>
          <a:solidFill>
            <a:schemeClr val="bg1"/>
          </a:solidFill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/>
              <a:t>Stable demand, breaking away from the historical stop-start pattern, is a fundamental pre-requisite for any successful industrial development strategy </a:t>
            </a:r>
          </a:p>
          <a:p>
            <a:endParaRPr lang="en-US" sz="2000" dirty="0"/>
          </a:p>
          <a:p>
            <a:r>
              <a:rPr lang="en-US" sz="2000" b="1" dirty="0"/>
              <a:t>A minimum rollout of RE of 3 GW per annum, ramping up to 5 GW per annum by 2030, is necessary to underpin the development of the value chain</a:t>
            </a:r>
            <a:r>
              <a:rPr lang="en-US" sz="2000" dirty="0"/>
              <a:t> (</a:t>
            </a:r>
            <a:r>
              <a:rPr lang="en-US" sz="2000" i="1" dirty="0"/>
              <a:t>the PCC recommends a rollout of 6-8 GW per year of RE to achieve energy security and climate-related goals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dirty="0"/>
              <a:t>Compared to its peers, South Africa is considered an attractive location for manufacturing investment in the value chain. </a:t>
            </a:r>
          </a:p>
          <a:p>
            <a:endParaRPr lang="en-US" sz="2000" dirty="0"/>
          </a:p>
          <a:p>
            <a:r>
              <a:rPr lang="en-US" sz="2000" dirty="0"/>
              <a:t>However, the extremely competitive nature of the global RE and battery storage industry points to the need for South Africa to put forward a compelling investment case to the market. </a:t>
            </a:r>
          </a:p>
          <a:p>
            <a:pPr lvl="1"/>
            <a:r>
              <a:rPr lang="en-US" sz="2000" dirty="0"/>
              <a:t>Ambitious supply-side support is paramount to enhance the competitiveness of locally-manufactured products. </a:t>
            </a:r>
          </a:p>
          <a:p>
            <a:pPr lvl="1"/>
            <a:r>
              <a:rPr lang="en-US" sz="2000" dirty="0"/>
              <a:t>The broader VC ecosystem must be geared towards the development of local capacity and capabilities. </a:t>
            </a:r>
          </a:p>
        </p:txBody>
      </p:sp>
    </p:spTree>
    <p:extLst>
      <p:ext uri="{BB962C8B-B14F-4D97-AF65-F5344CB8AC3E}">
        <p14:creationId xmlns:p14="http://schemas.microsoft.com/office/powerpoint/2010/main" val="6799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3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FFFF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66392</TotalTime>
  <Words>1528</Words>
  <Application>Microsoft Office PowerPoint</Application>
  <PresentationFormat>Custom</PresentationFormat>
  <Paragraphs>215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Lucida Sans Unicode</vt:lpstr>
      <vt:lpstr>Verdana</vt:lpstr>
      <vt:lpstr>Wingdings 2</vt:lpstr>
      <vt:lpstr>Wingdings 3</vt:lpstr>
      <vt:lpstr>Concourse</vt:lpstr>
      <vt:lpstr>PowerPoint Presentation</vt:lpstr>
      <vt:lpstr>A bumpy ride historically</vt:lpstr>
      <vt:lpstr>A clear acceleration in recent years</vt:lpstr>
      <vt:lpstr>The renewable energy industrial value chain</vt:lpstr>
      <vt:lpstr>An existing ecosystem of manufacturers</vt:lpstr>
      <vt:lpstr>A once-in-a-century opportunity, fuelled by imports</vt:lpstr>
      <vt:lpstr>A once-in-a-century opportunity, fuelled by imports</vt:lpstr>
      <vt:lpstr>Localisation opportunity matrix (2030)</vt:lpstr>
      <vt:lpstr>Looking ahead</vt:lpstr>
      <vt:lpstr>Demand-side dynamics</vt:lpstr>
      <vt:lpstr>Demand-side dynamics</vt:lpstr>
      <vt:lpstr>Supply-side considerations</vt:lpstr>
      <vt:lpstr>Cross-cutting ecosystem dynamics</vt:lpstr>
      <vt:lpstr>In closing...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Gaylor</dc:creator>
  <cp:lastModifiedBy>Gaylor Montmasson-Clair</cp:lastModifiedBy>
  <cp:revision>759</cp:revision>
  <dcterms:created xsi:type="dcterms:W3CDTF">2015-02-24T14:41:28Z</dcterms:created>
  <dcterms:modified xsi:type="dcterms:W3CDTF">2024-05-30T08:26:36Z</dcterms:modified>
</cp:coreProperties>
</file>