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1" r:id="rId1"/>
  </p:sldMasterIdLst>
  <p:notesMasterIdLst>
    <p:notesMasterId r:id="rId13"/>
  </p:notesMasterIdLst>
  <p:sldIdLst>
    <p:sldId id="256" r:id="rId2"/>
    <p:sldId id="260" r:id="rId3"/>
    <p:sldId id="343" r:id="rId4"/>
    <p:sldId id="344" r:id="rId5"/>
    <p:sldId id="345" r:id="rId6"/>
    <p:sldId id="346" r:id="rId7"/>
    <p:sldId id="347" r:id="rId8"/>
    <p:sldId id="349" r:id="rId9"/>
    <p:sldId id="348" r:id="rId10"/>
    <p:sldId id="350" r:id="rId11"/>
    <p:sldId id="351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04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wood\My%20Drive\1%20-%20Home\4%20-%20Policy%20economics\1%20-%20Consulting\6%20-%20TIPS%20Ministry\63%20-%20AGOA%20analytical\tdr_overall_losse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'Sheet 1'!$B$1</c:f>
              <c:strCache>
                <c:ptCount val="1"/>
                <c:pt idx="0">
                  <c:v>AGOA</c:v>
                </c:pt>
              </c:strCache>
            </c:strRef>
          </c:tx>
          <c:spPr>
            <a:solidFill>
              <a:schemeClr val="accent1">
                <a:tint val="54000"/>
              </a:schemeClr>
            </a:solidFill>
            <a:ln>
              <a:noFill/>
            </a:ln>
            <a:effectLst/>
          </c:spPr>
          <c:invertIfNegative val="0"/>
          <c:cat>
            <c:strRef>
              <c:f>'Sheet 1'!$A$2:$A$11</c:f>
              <c:strCache>
                <c:ptCount val="10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</c:strCache>
            </c:strRef>
          </c:cat>
          <c:val>
            <c:numRef>
              <c:f>'Sheet 1'!$B$2:$B$11</c:f>
              <c:numCache>
                <c:formatCode>General</c:formatCode>
                <c:ptCount val="10"/>
                <c:pt idx="0">
                  <c:v>2578496052</c:v>
                </c:pt>
                <c:pt idx="1">
                  <c:v>1750421178</c:v>
                </c:pt>
                <c:pt idx="2">
                  <c:v>1730100141</c:v>
                </c:pt>
                <c:pt idx="3">
                  <c:v>1858426257</c:v>
                </c:pt>
                <c:pt idx="4">
                  <c:v>1819104789</c:v>
                </c:pt>
                <c:pt idx="5">
                  <c:v>1498020778</c:v>
                </c:pt>
                <c:pt idx="6">
                  <c:v>1224562201</c:v>
                </c:pt>
                <c:pt idx="7">
                  <c:v>1178223022</c:v>
                </c:pt>
                <c:pt idx="8">
                  <c:v>2072295643</c:v>
                </c:pt>
                <c:pt idx="9">
                  <c:v>3015290697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8F-40CD-AB16-F7D2B2BB33C3}"/>
            </c:ext>
          </c:extLst>
        </c:ser>
        <c:ser>
          <c:idx val="1"/>
          <c:order val="1"/>
          <c:tx>
            <c:strRef>
              <c:f>'Sheet 1'!$C$1</c:f>
              <c:strCache>
                <c:ptCount val="1"/>
                <c:pt idx="0">
                  <c:v>GSP</c:v>
                </c:pt>
              </c:strCache>
            </c:strRef>
          </c:tx>
          <c:spPr>
            <a:solidFill>
              <a:schemeClr val="accent1">
                <a:tint val="77000"/>
              </a:schemeClr>
            </a:solidFill>
            <a:ln>
              <a:noFill/>
            </a:ln>
            <a:effectLst/>
          </c:spPr>
          <c:invertIfNegative val="0"/>
          <c:cat>
            <c:strRef>
              <c:f>'Sheet 1'!$A$2:$A$11</c:f>
              <c:strCache>
                <c:ptCount val="10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</c:strCache>
            </c:strRef>
          </c:cat>
          <c:val>
            <c:numRef>
              <c:f>'Sheet 1'!$C$2:$C$11</c:f>
              <c:numCache>
                <c:formatCode>General</c:formatCode>
                <c:ptCount val="10"/>
                <c:pt idx="0">
                  <c:v>1089963480</c:v>
                </c:pt>
                <c:pt idx="1">
                  <c:v>1365643054</c:v>
                </c:pt>
                <c:pt idx="2">
                  <c:v>1128919435</c:v>
                </c:pt>
                <c:pt idx="3">
                  <c:v>985799082</c:v>
                </c:pt>
                <c:pt idx="4">
                  <c:v>1119848693</c:v>
                </c:pt>
                <c:pt idx="5">
                  <c:v>892273674</c:v>
                </c:pt>
                <c:pt idx="6">
                  <c:v>756814784</c:v>
                </c:pt>
                <c:pt idx="7">
                  <c:v>714264922</c:v>
                </c:pt>
                <c:pt idx="8">
                  <c:v>625196683</c:v>
                </c:pt>
                <c:pt idx="9">
                  <c:v>597867943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58F-40CD-AB16-F7D2B2BB33C3}"/>
            </c:ext>
          </c:extLst>
        </c:ser>
        <c:ser>
          <c:idx val="2"/>
          <c:order val="2"/>
          <c:tx>
            <c:strRef>
              <c:f>'Sheet 1'!$D$1</c:f>
              <c:strCache>
                <c:ptCount val="1"/>
                <c:pt idx="0">
                  <c:v>MFN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'Sheet 1'!$A$2:$A$11</c:f>
              <c:strCache>
                <c:ptCount val="10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</c:strCache>
            </c:strRef>
          </c:cat>
          <c:val>
            <c:numRef>
              <c:f>'Sheet 1'!$D$2:$D$11</c:f>
              <c:numCache>
                <c:formatCode>General</c:formatCode>
                <c:ptCount val="10"/>
                <c:pt idx="0">
                  <c:v>4704684427</c:v>
                </c:pt>
                <c:pt idx="1">
                  <c:v>5143516173</c:v>
                </c:pt>
                <c:pt idx="2">
                  <c:v>4565832466</c:v>
                </c:pt>
                <c:pt idx="3">
                  <c:v>4167681183</c:v>
                </c:pt>
                <c:pt idx="4">
                  <c:v>5067342143</c:v>
                </c:pt>
                <c:pt idx="5">
                  <c:v>6136505455</c:v>
                </c:pt>
                <c:pt idx="6">
                  <c:v>5623223048</c:v>
                </c:pt>
                <c:pt idx="7">
                  <c:v>9360076795</c:v>
                </c:pt>
                <c:pt idx="8">
                  <c:v>12742923359</c:v>
                </c:pt>
                <c:pt idx="9">
                  <c:v>10833387617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58F-40CD-AB16-F7D2B2BB33C3}"/>
            </c:ext>
          </c:extLst>
        </c:ser>
        <c:ser>
          <c:idx val="3"/>
          <c:order val="3"/>
          <c:tx>
            <c:strRef>
              <c:f>'Sheet 1'!$E$1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chemeClr val="accent1">
                <a:shade val="76000"/>
              </a:schemeClr>
            </a:solidFill>
            <a:ln>
              <a:noFill/>
            </a:ln>
            <a:effectLst/>
          </c:spPr>
          <c:invertIfNegative val="0"/>
          <c:cat>
            <c:strRef>
              <c:f>'Sheet 1'!$A$2:$A$11</c:f>
              <c:strCache>
                <c:ptCount val="10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</c:strCache>
            </c:strRef>
          </c:cat>
          <c:val>
            <c:numRef>
              <c:f>'Sheet 1'!$E$2:$E$11</c:f>
              <c:numCache>
                <c:formatCode>General</c:formatCode>
                <c:ptCount val="10"/>
                <c:pt idx="0">
                  <c:v>18958553</c:v>
                </c:pt>
                <c:pt idx="1">
                  <c:v>19044044</c:v>
                </c:pt>
                <c:pt idx="2">
                  <c:v>20549979</c:v>
                </c:pt>
                <c:pt idx="3">
                  <c:v>22149783</c:v>
                </c:pt>
                <c:pt idx="4">
                  <c:v>13314571</c:v>
                </c:pt>
                <c:pt idx="5">
                  <c:v>18304113</c:v>
                </c:pt>
                <c:pt idx="6">
                  <c:v>19368698</c:v>
                </c:pt>
                <c:pt idx="7">
                  <c:v>11116062</c:v>
                </c:pt>
                <c:pt idx="8">
                  <c:v>6433137</c:v>
                </c:pt>
                <c:pt idx="9">
                  <c:v>7155197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58F-40CD-AB16-F7D2B2BB33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497988175"/>
        <c:axId val="280151983"/>
      </c:barChart>
      <c:lineChart>
        <c:grouping val="standard"/>
        <c:varyColors val="0"/>
        <c:ser>
          <c:idx val="4"/>
          <c:order val="4"/>
          <c:tx>
            <c:strRef>
              <c:f>'Sheet 1'!$F$1</c:f>
              <c:strCache>
                <c:ptCount val="1"/>
                <c:pt idx="0">
                  <c:v>AGOA share of total exports</c:v>
                </c:pt>
              </c:strCache>
            </c:strRef>
          </c:tx>
          <c:spPr>
            <a:ln w="28575" cap="rnd">
              <a:solidFill>
                <a:schemeClr val="accent1">
                  <a:shade val="53000"/>
                </a:schemeClr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'Sheet 1'!$A$2:$A$11</c:f>
              <c:strCache>
                <c:ptCount val="10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</c:strCache>
            </c:strRef>
          </c:cat>
          <c:val>
            <c:numRef>
              <c:f>'Sheet 1'!$F$2:$F$11</c:f>
              <c:numCache>
                <c:formatCode>0%</c:formatCode>
                <c:ptCount val="10"/>
                <c:pt idx="0">
                  <c:v>0.30725268766831298</c:v>
                </c:pt>
                <c:pt idx="1">
                  <c:v>0.21143865007808599</c:v>
                </c:pt>
                <c:pt idx="2">
                  <c:v>0.23237162158876001</c:v>
                </c:pt>
                <c:pt idx="3">
                  <c:v>0.26420406326275497</c:v>
                </c:pt>
                <c:pt idx="4">
                  <c:v>0.22683207095368901</c:v>
                </c:pt>
                <c:pt idx="5">
                  <c:v>0.17530749473544699</c:v>
                </c:pt>
                <c:pt idx="6">
                  <c:v>0.16062004504567001</c:v>
                </c:pt>
                <c:pt idx="7">
                  <c:v>0.104603729705781</c:v>
                </c:pt>
                <c:pt idx="8">
                  <c:v>0.134156530362915</c:v>
                </c:pt>
                <c:pt idx="9">
                  <c:v>0.208617197926524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D58F-40CD-AB16-F7D2B2BB33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27350319"/>
        <c:axId val="1227351279"/>
      </c:lineChart>
      <c:catAx>
        <c:axId val="4979881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0151983"/>
        <c:crosses val="autoZero"/>
        <c:auto val="1"/>
        <c:lblAlgn val="ctr"/>
        <c:lblOffset val="100"/>
        <c:noMultiLvlLbl val="0"/>
      </c:catAx>
      <c:valAx>
        <c:axId val="2801519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[$USD]\ 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7988175"/>
        <c:crosses val="autoZero"/>
        <c:crossBetween val="between"/>
        <c:dispUnits>
          <c:builtInUnit val="billions"/>
          <c:dispUnitsLbl>
            <c:layout>
              <c:manualLayout>
                <c:xMode val="edge"/>
                <c:yMode val="edge"/>
                <c:x val="2.7751495193746954E-2"/>
                <c:y val="0.22753128555176336"/>
              </c:manualLayout>
            </c:layout>
            <c:tx>
              <c:rich>
                <a:bodyPr rot="-5400000" spcFirstLastPara="1" vertOverflow="ellipsis" vert="horz" wrap="square" anchor="ctr" anchorCtr="1"/>
                <a:lstStyle/>
                <a:p>
                  <a:pPr>
                    <a:defRPr sz="11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r>
                    <a:rPr lang="en-ZA"/>
                    <a:t>Exports, USD Billions</a:t>
                  </a:r>
                </a:p>
              </c:rich>
            </c:tx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valAx>
        <c:axId val="1227351279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ZA"/>
                  <a:t>AGOA share of exports, %</a:t>
                </a:r>
              </a:p>
            </c:rich>
          </c:tx>
          <c:layout>
            <c:manualLayout>
              <c:xMode val="edge"/>
              <c:yMode val="edge"/>
              <c:x val="0.93893399693243673"/>
              <c:y val="0.1872732973224763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27350319"/>
        <c:crosses val="max"/>
        <c:crossBetween val="between"/>
      </c:valAx>
      <c:catAx>
        <c:axId val="1227350319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227351279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1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'Sheet 1'!$B$1</c:f>
              <c:strCache>
                <c:ptCount val="1"/>
                <c:pt idx="0">
                  <c:v>AGOA_Val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'Sheet 1'!$A$2:$A$11</c:f>
              <c:strCache>
                <c:ptCount val="10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</c:strCache>
            </c:strRef>
          </c:cat>
          <c:val>
            <c:numRef>
              <c:f>'Sheet 1'!$B$2:$B$11</c:f>
              <c:numCache>
                <c:formatCode>General</c:formatCode>
                <c:ptCount val="10"/>
                <c:pt idx="0">
                  <c:v>66234323.680918902</c:v>
                </c:pt>
                <c:pt idx="1">
                  <c:v>44684926.411474898</c:v>
                </c:pt>
                <c:pt idx="2">
                  <c:v>44783767.233992502</c:v>
                </c:pt>
                <c:pt idx="3">
                  <c:v>49250747.347423002</c:v>
                </c:pt>
                <c:pt idx="4">
                  <c:v>57486497.443510197</c:v>
                </c:pt>
                <c:pt idx="5">
                  <c:v>50020711.315483399</c:v>
                </c:pt>
                <c:pt idx="6">
                  <c:v>43566586.821398601</c:v>
                </c:pt>
                <c:pt idx="7">
                  <c:v>36647733.830467597</c:v>
                </c:pt>
                <c:pt idx="8">
                  <c:v>74169913.271479502</c:v>
                </c:pt>
                <c:pt idx="9">
                  <c:v>98943220.351143703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A06-4523-831F-DD5EDAD4C9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254369663"/>
        <c:axId val="1254365823"/>
      </c:lineChart>
      <c:catAx>
        <c:axId val="12543696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54365823"/>
        <c:crosses val="autoZero"/>
        <c:auto val="1"/>
        <c:lblAlgn val="ctr"/>
        <c:lblOffset val="100"/>
        <c:noMultiLvlLbl val="0"/>
      </c:catAx>
      <c:valAx>
        <c:axId val="125436582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[$USD]\ 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54369663"/>
        <c:crosses val="autoZero"/>
        <c:crossBetween val="between"/>
        <c:dispUnits>
          <c:builtInUnit val="millions"/>
          <c:dispUnitsLbl>
            <c:tx>
              <c:rich>
                <a:bodyPr rot="-5400000" spcFirstLastPara="1" vertOverflow="ellipsis" vert="horz" wrap="square" anchor="ctr" anchorCtr="1"/>
                <a:lstStyle/>
                <a:p>
                  <a:pPr>
                    <a:defRPr sz="11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r>
                    <a:rPr lang="en-ZA"/>
                    <a:t>USD Millions</a:t>
                  </a:r>
                </a:p>
              </c:rich>
            </c:tx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100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Pref!$B$1</c:f>
              <c:strCache>
                <c:ptCount val="1"/>
                <c:pt idx="0">
                  <c:v>Value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Pref!$A$2:$A$8</c:f>
              <c:strCache>
                <c:ptCount val="7"/>
                <c:pt idx="0">
                  <c:v>No preference</c:v>
                </c:pt>
                <c:pt idx="1">
                  <c:v>0% to 5%</c:v>
                </c:pt>
                <c:pt idx="2">
                  <c:v>5% to 10%</c:v>
                </c:pt>
                <c:pt idx="3">
                  <c:v>10% to 15%</c:v>
                </c:pt>
                <c:pt idx="4">
                  <c:v>15% to 20%</c:v>
                </c:pt>
                <c:pt idx="5">
                  <c:v>20% to 25%</c:v>
                </c:pt>
                <c:pt idx="6">
                  <c:v>Greater than 25%</c:v>
                </c:pt>
              </c:strCache>
            </c:strRef>
          </c:cat>
          <c:val>
            <c:numRef>
              <c:f>Pref!$B$2:$B$8</c:f>
              <c:numCache>
                <c:formatCode>[$USD]\ #\ ##0</c:formatCode>
                <c:ptCount val="7"/>
                <c:pt idx="0">
                  <c:v>12017885</c:v>
                </c:pt>
                <c:pt idx="1">
                  <c:v>2636873429</c:v>
                </c:pt>
                <c:pt idx="2">
                  <c:v>295736976</c:v>
                </c:pt>
                <c:pt idx="3">
                  <c:v>7575561</c:v>
                </c:pt>
                <c:pt idx="4">
                  <c:v>14834748</c:v>
                </c:pt>
                <c:pt idx="5">
                  <c:v>32478479</c:v>
                </c:pt>
                <c:pt idx="6">
                  <c:v>15773619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DA-414D-80DF-595CAC12633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-27"/>
        <c:axId val="1254351423"/>
        <c:axId val="1254350463"/>
      </c:barChart>
      <c:catAx>
        <c:axId val="12543514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54350463"/>
        <c:crosses val="autoZero"/>
        <c:auto val="1"/>
        <c:lblAlgn val="ctr"/>
        <c:lblOffset val="100"/>
        <c:noMultiLvlLbl val="0"/>
      </c:catAx>
      <c:valAx>
        <c:axId val="125435046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[$USD]\ #\ 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54351423"/>
        <c:crosses val="autoZero"/>
        <c:crossBetween val="between"/>
        <c:dispUnits>
          <c:builtInUnit val="millions"/>
          <c:dispUnitsLbl>
            <c:tx>
              <c:rich>
                <a:bodyPr rot="-5400000" spcFirstLastPara="1" vertOverflow="ellipsis" vert="horz" wrap="square" anchor="ctr" anchorCtr="1"/>
                <a:lstStyle/>
                <a:p>
                  <a:pPr>
                    <a:defRPr sz="105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r>
                    <a:rPr lang="en-US"/>
                    <a:t>USD Millions</a:t>
                  </a:r>
                </a:p>
              </c:rich>
            </c:tx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050"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Agriculture</c:v>
                </c:pt>
              </c:strCache>
            </c:strRef>
          </c:tx>
          <c:spPr>
            <a:solidFill>
              <a:schemeClr val="accent1">
                <a:tint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Sheet1!$B$1:$F$1</c:f>
              <c:numCache>
                <c:formatCode>General</c:formatCode>
                <c:ptCount val="5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</c:numCache>
            </c:numRef>
          </c:cat>
          <c:val>
            <c:numRef>
              <c:f>Sheet1!$B$2:$F$2</c:f>
              <c:numCache>
                <c:formatCode>#,##0</c:formatCode>
                <c:ptCount val="5"/>
                <c:pt idx="0">
                  <c:v>9656155.9882907197</c:v>
                </c:pt>
                <c:pt idx="1">
                  <c:v>5638199.1577458298</c:v>
                </c:pt>
                <c:pt idx="2">
                  <c:v>5261313.9330885196</c:v>
                </c:pt>
                <c:pt idx="3">
                  <c:v>7441042.5064532598</c:v>
                </c:pt>
                <c:pt idx="4">
                  <c:v>7023139.9945287406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F9-4ED8-BFF9-9349DE356F31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Manufacturing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Sheet1!$B$1:$F$1</c:f>
              <c:numCache>
                <c:formatCode>General</c:formatCode>
                <c:ptCount val="5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</c:numCache>
            </c:numRef>
          </c:cat>
          <c:val>
            <c:numRef>
              <c:f>Sheet1!$B$3:$F$3</c:f>
              <c:numCache>
                <c:formatCode>#,##0</c:formatCode>
                <c:ptCount val="5"/>
                <c:pt idx="0">
                  <c:v>80340945.854731098</c:v>
                </c:pt>
                <c:pt idx="1">
                  <c:v>71935737.076936498</c:v>
                </c:pt>
                <c:pt idx="2">
                  <c:v>68427750.338581204</c:v>
                </c:pt>
                <c:pt idx="3">
                  <c:v>53191495.180052206</c:v>
                </c:pt>
                <c:pt idx="4">
                  <c:v>80935513.925669804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F9-4ED8-BFF9-9349DE356F31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Mining</c:v>
                </c:pt>
              </c:strCache>
            </c:strRef>
          </c:tx>
          <c:spPr>
            <a:solidFill>
              <a:schemeClr val="accent1">
                <a:shade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Sheet1!$B$1:$F$1</c:f>
              <c:numCache>
                <c:formatCode>General</c:formatCode>
                <c:ptCount val="5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</c:numCache>
            </c:numRef>
          </c:cat>
          <c:val>
            <c:numRef>
              <c:f>Sheet1!$B$4:$F$4</c:f>
              <c:numCache>
                <c:formatCode>#,##0</c:formatCode>
                <c:ptCount val="5"/>
                <c:pt idx="0">
                  <c:v>7970540.5871050702</c:v>
                </c:pt>
                <c:pt idx="1">
                  <c:v>12936399.397158401</c:v>
                </c:pt>
                <c:pt idx="2">
                  <c:v>9726176.4534023497</c:v>
                </c:pt>
                <c:pt idx="3">
                  <c:v>78139097.463592201</c:v>
                </c:pt>
                <c:pt idx="4">
                  <c:v>25484189.1175729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BF9-4ED8-BFF9-9349DE356F31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648075440"/>
        <c:axId val="648085040"/>
      </c:barChart>
      <c:catAx>
        <c:axId val="648075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8085040"/>
        <c:crosses val="autoZero"/>
        <c:auto val="1"/>
        <c:lblAlgn val="ctr"/>
        <c:lblOffset val="100"/>
        <c:noMultiLvlLbl val="0"/>
      </c:catAx>
      <c:valAx>
        <c:axId val="6480850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[$USD]\ 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8075440"/>
        <c:crosses val="autoZero"/>
        <c:crossBetween val="between"/>
        <c:dispUnits>
          <c:builtInUnit val="millions"/>
          <c:dispUnitsLbl>
            <c:tx>
              <c:rich>
                <a:bodyPr rot="-5400000" spcFirstLastPara="1" vertOverflow="ellipsis" vert="horz" wrap="square" anchor="ctr" anchorCtr="1"/>
                <a:lstStyle/>
                <a:p>
                  <a:pPr>
                    <a:defRPr sz="11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r>
                    <a:rPr lang="en-ZA"/>
                    <a:t>USD Millions</a:t>
                  </a:r>
                </a:p>
              </c:rich>
            </c:tx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1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colors2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colors3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colors4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FB51AA-631D-4702-933F-6766BB5A9C29}" type="datetimeFigureOut">
              <a:rPr lang="en-ZA" smtClean="0"/>
              <a:t>2024/06/26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FEE089-6903-4401-9EDB-A14DB78586A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960797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41617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148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64928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15889"/>
            <a:ext cx="5410200" cy="2233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20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3200400" y="1676400"/>
            <a:ext cx="2590800" cy="2362200"/>
          </a:xfrm>
          <a:solidFill>
            <a:schemeClr val="tx2">
              <a:lumMod val="75000"/>
            </a:schemeClr>
          </a:solidFill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/>
          </p:nvPr>
        </p:nvSpPr>
        <p:spPr>
          <a:xfrm>
            <a:off x="457200" y="1676400"/>
            <a:ext cx="2667000" cy="4114800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3276600" y="4114800"/>
            <a:ext cx="5181600" cy="1676400"/>
          </a:xfrm>
          <a:solidFill>
            <a:schemeClr val="accent1">
              <a:lumMod val="50000"/>
            </a:schemeClr>
          </a:solidFill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5943600" y="1676400"/>
            <a:ext cx="2438400" cy="23622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444596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ZA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9514518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ZA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1345036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ZA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6239370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CAE36E8-C8A6-4719-A746-6069C0A5AEAB}" type="datetimeFigureOut">
              <a:rPr lang="en-ZA" smtClean="0"/>
              <a:t>2024/06/26</a:t>
            </a:fld>
            <a:endParaRPr lang="en-ZA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ZA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8706141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CAE36E8-C8A6-4719-A746-6069C0A5AEAB}" type="datetimeFigureOut">
              <a:rPr lang="en-ZA" smtClean="0"/>
              <a:t>2024/06/26</a:t>
            </a:fld>
            <a:endParaRPr lang="en-ZA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ZA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9438229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CAE36E8-C8A6-4719-A746-6069C0A5AEAB}" type="datetimeFigureOut">
              <a:rPr lang="en-ZA" smtClean="0"/>
              <a:t>2024/06/26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7322462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CAE36E8-C8A6-4719-A746-6069C0A5AEAB}" type="datetimeFigureOut">
              <a:rPr lang="en-ZA" smtClean="0"/>
              <a:t>2024/06/26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203329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36A9238-D06E-489F-A6B0-4BF45578CBC6}" type="datetimeFigureOut">
              <a:rPr lang="en-ZA" smtClean="0"/>
              <a:t>2024/06/26</a:t>
            </a:fld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457200" y="1600200"/>
            <a:ext cx="4343400" cy="4572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214724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628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CAE36E8-C8A6-4719-A746-6069C0A5AEAB}" type="datetimeFigureOut">
              <a:rPr lang="en-ZA" smtClean="0"/>
              <a:t>2024/06/26</a:t>
            </a:fld>
            <a:endParaRPr lang="en-ZA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ZA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737720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CAE36E8-C8A6-4719-A746-6069C0A5AEAB}" type="datetimeFigureOut">
              <a:rPr lang="en-ZA" smtClean="0"/>
              <a:t>2024/06/26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200710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ZA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711796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0" y="1676400"/>
            <a:ext cx="4572000" cy="434340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4724400" y="1676400"/>
            <a:ext cx="4419600" cy="4343400"/>
          </a:xfrm>
          <a:solidFill>
            <a:schemeClr val="tx2">
              <a:lumMod val="75000"/>
            </a:schemeClr>
          </a:solidFill>
        </p:spPr>
        <p:txBody>
          <a:bodyPr/>
          <a:lstStyle>
            <a:lvl1pPr>
              <a:defRPr sz="22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82093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0" y="1676400"/>
            <a:ext cx="4724400" cy="4572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838728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0" y="1676400"/>
            <a:ext cx="4572000" cy="4343400"/>
          </a:xfrm>
          <a:solidFill>
            <a:schemeClr val="tx2">
              <a:lumMod val="75000"/>
            </a:schemeClr>
          </a:solidFill>
        </p:spPr>
        <p:txBody>
          <a:bodyPr/>
          <a:lstStyle>
            <a:lvl1pPr>
              <a:defRPr sz="22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4755776" y="1676400"/>
            <a:ext cx="4419600" cy="4343400"/>
          </a:xfrm>
          <a:noFill/>
        </p:spPr>
        <p:txBody>
          <a:bodyPr/>
          <a:lstStyle>
            <a:lvl1pPr>
              <a:defRPr sz="22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572006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0" y="1556792"/>
            <a:ext cx="3419475" cy="4968551"/>
          </a:xfrm>
          <a:solidFill>
            <a:schemeClr val="tx2"/>
          </a:solidFill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2"/>
          </p:nvPr>
        </p:nvSpPr>
        <p:spPr>
          <a:xfrm>
            <a:off x="3275856" y="1916832"/>
            <a:ext cx="3167757" cy="4941168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6372201" y="1412777"/>
            <a:ext cx="2771800" cy="4896544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8898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3200400" y="1676400"/>
            <a:ext cx="2590800" cy="23622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/>
          </p:nvPr>
        </p:nvSpPr>
        <p:spPr>
          <a:xfrm>
            <a:off x="457200" y="1676400"/>
            <a:ext cx="2667000" cy="41148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3276600" y="4114800"/>
            <a:ext cx="5181600" cy="167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5943600" y="1676400"/>
            <a:ext cx="2438400" cy="23622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71634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463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492875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0" cstate="print">
            <a:lum brigh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6228699"/>
            <a:ext cx="1524000" cy="629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63977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  <p:sldLayoutId id="2147483793" r:id="rId12"/>
    <p:sldLayoutId id="2147483794" r:id="rId13"/>
    <p:sldLayoutId id="2147483795" r:id="rId14"/>
    <p:sldLayoutId id="2147483796" r:id="rId15"/>
    <p:sldLayoutId id="2147483797" r:id="rId16"/>
    <p:sldLayoutId id="2147483798" r:id="rId17"/>
    <p:sldLayoutId id="2147483799" r:id="rId18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 kern="1200">
          <a:solidFill>
            <a:schemeClr val="tx1"/>
          </a:solidFill>
          <a:latin typeface="Cambria" pitchFamily="18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9pPr>
    </p:titleStyle>
    <p:bodyStyle>
      <a:lvl1pPr marL="2286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92100" algn="l" rtl="0" eaLnBrk="1" fontAlgn="base" hangingPunct="1">
        <a:spcBef>
          <a:spcPct val="20000"/>
        </a:spcBef>
        <a:spcAft>
          <a:spcPct val="0"/>
        </a:spcAft>
        <a:buSzPct val="85000"/>
        <a:buFont typeface="Wingdings" pitchFamily="2" charset="2"/>
        <a:buChar char="Ø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651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977900" indent="-2921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651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ZA" dirty="0"/>
              <a:t>South Africa in AGOA: Impact and Renewal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ZA" dirty="0"/>
              <a:t>TIPS Development Dialogue</a:t>
            </a:r>
          </a:p>
          <a:p>
            <a:r>
              <a:rPr lang="en-ZA" dirty="0"/>
              <a:t>Presentation by Saul Levin</a:t>
            </a:r>
          </a:p>
          <a:p>
            <a:r>
              <a:rPr lang="en-ZA" dirty="0"/>
              <a:t>June 2024</a:t>
            </a:r>
          </a:p>
          <a:p>
            <a:r>
              <a:rPr lang="en-ZA" dirty="0"/>
              <a:t>With acknowledgement to Chris Wood </a:t>
            </a:r>
          </a:p>
          <a:p>
            <a:r>
              <a:rPr lang="en-ZA" dirty="0"/>
              <a:t>(lead researcher on the project)</a:t>
            </a:r>
          </a:p>
        </p:txBody>
      </p:sp>
    </p:spTree>
    <p:extLst>
      <p:ext uri="{BB962C8B-B14F-4D97-AF65-F5344CB8AC3E}">
        <p14:creationId xmlns:p14="http://schemas.microsoft.com/office/powerpoint/2010/main" val="16684998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7AF04-0F1B-8D44-D476-1F63FCE37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5589CC-631D-F03B-7CE7-4230D1AFDC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sz="2000" dirty="0"/>
              <a:t>AGOA has helped improve SA exports to the USA</a:t>
            </a:r>
          </a:p>
          <a:p>
            <a:r>
              <a:rPr lang="en-ZA" sz="2000" dirty="0"/>
              <a:t>AGOA provides a platform to engage on trade issues in the absence of a trade agreement, and overall trade in growing</a:t>
            </a:r>
          </a:p>
          <a:p>
            <a:r>
              <a:rPr lang="en-ZA" sz="2000" dirty="0"/>
              <a:t>AGOA is beneficial for both SA &amp; USA – trade, investment &amp; jobs. USA has seen growth in trade in services (USA exports)</a:t>
            </a:r>
          </a:p>
          <a:p>
            <a:r>
              <a:rPr lang="en-ZA" sz="2000" dirty="0"/>
              <a:t>The total saving on taxes and jobs impact relatively small but strategic value in a very competitive trade environment, impacts on investment decisions – contributes to a positive impact in the face of many headwinds in SA manufacturing sector</a:t>
            </a:r>
          </a:p>
          <a:p>
            <a:r>
              <a:rPr lang="en-ZA" sz="2000" dirty="0"/>
              <a:t>AGOA provides the access but need for industrial policy to drive development to access the opportunities - trade policy alone will not achieve industrial development</a:t>
            </a:r>
          </a:p>
          <a:p>
            <a:r>
              <a:rPr lang="en-ZA" sz="2000" dirty="0"/>
              <a:t>There remains a strong development imperative to keep SA in AGOA</a:t>
            </a:r>
          </a:p>
          <a:p>
            <a:pPr marL="0" indent="0">
              <a:buNone/>
            </a:pPr>
            <a:endParaRPr lang="en-ZA" sz="2000" dirty="0"/>
          </a:p>
          <a:p>
            <a:endParaRPr lang="en-ZA" sz="2000" dirty="0"/>
          </a:p>
        </p:txBody>
      </p:sp>
    </p:spTree>
    <p:extLst>
      <p:ext uri="{BB962C8B-B14F-4D97-AF65-F5344CB8AC3E}">
        <p14:creationId xmlns:p14="http://schemas.microsoft.com/office/powerpoint/2010/main" val="29466966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D99F2-05D7-F8D2-7805-283435588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377440"/>
            <a:ext cx="7772400" cy="1887855"/>
          </a:xfrm>
        </p:spPr>
        <p:txBody>
          <a:bodyPr/>
          <a:lstStyle/>
          <a:p>
            <a:pPr algn="ctr"/>
            <a:r>
              <a:rPr lang="en-ZA" dirty="0"/>
              <a:t>Thank you</a:t>
            </a:r>
            <a:br>
              <a:rPr lang="en-ZA" dirty="0"/>
            </a:br>
            <a:br>
              <a:rPr lang="en-ZA" dirty="0"/>
            </a:br>
            <a:r>
              <a:rPr lang="en-ZA" sz="2400" b="0" dirty="0"/>
              <a:t>- full paper available on TIPS Website</a:t>
            </a:r>
            <a:br>
              <a:rPr lang="en-ZA" sz="2400" b="0" dirty="0"/>
            </a:br>
            <a:r>
              <a:rPr lang="en-ZA" sz="2400" b="0" dirty="0"/>
              <a:t>www.tips.org.za</a:t>
            </a:r>
          </a:p>
        </p:txBody>
      </p:sp>
    </p:spTree>
    <p:extLst>
      <p:ext uri="{BB962C8B-B14F-4D97-AF65-F5344CB8AC3E}">
        <p14:creationId xmlns:p14="http://schemas.microsoft.com/office/powerpoint/2010/main" val="745501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Overview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0" y="1676400"/>
            <a:ext cx="3166712" cy="4343400"/>
          </a:xfrm>
        </p:spPr>
        <p:txBody>
          <a:bodyPr>
            <a:normAutofit fontScale="85000" lnSpcReduction="10000"/>
          </a:bodyPr>
          <a:lstStyle/>
          <a:p>
            <a:r>
              <a:rPr lang="en-ZA" sz="2400" dirty="0">
                <a:solidFill>
                  <a:prstClr val="black"/>
                </a:solidFill>
                <a:latin typeface="Arial" panose="020B0604020202020204" pitchFamily="34" charset="0"/>
                <a:ea typeface="Noto Sans Light" panose="020B0402040504020204" pitchFamily="34" charset="0"/>
                <a:cs typeface="Arial" panose="020B0604020202020204" pitchFamily="34" charset="0"/>
              </a:rPr>
              <a:t>AGOA provides benefits for South Africa, and increasing over time</a:t>
            </a:r>
          </a:p>
          <a:p>
            <a:r>
              <a:rPr lang="en-ZA" sz="2400" dirty="0">
                <a:solidFill>
                  <a:prstClr val="black"/>
                </a:solidFill>
                <a:latin typeface="Arial" panose="020B0604020202020204" pitchFamily="34" charset="0"/>
                <a:ea typeface="Noto Sans Light" panose="020B0402040504020204" pitchFamily="34" charset="0"/>
                <a:cs typeface="Arial" panose="020B0604020202020204" pitchFamily="34" charset="0"/>
              </a:rPr>
              <a:t>Benefits are largely in agricultural and manufactured exports from SA to USA (&amp; very beneficial for specific products – wine, citrus, nuts, ice-cream, certain chemicals)</a:t>
            </a:r>
          </a:p>
          <a:p>
            <a:r>
              <a:rPr lang="en-ZA" sz="2400" dirty="0">
                <a:solidFill>
                  <a:prstClr val="black"/>
                </a:solidFill>
                <a:latin typeface="Arial" panose="020B0604020202020204" pitchFamily="34" charset="0"/>
                <a:ea typeface="Noto Sans Light" panose="020B0402040504020204" pitchFamily="34" charset="0"/>
                <a:cs typeface="Arial" panose="020B0604020202020204" pitchFamily="34" charset="0"/>
              </a:rPr>
              <a:t>There are risks to non-continuation of AGOA (it expires in 2025 and needs to be renewed)</a:t>
            </a:r>
          </a:p>
          <a:p>
            <a:endParaRPr lang="en-Z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3065646" y="1676399"/>
            <a:ext cx="6078354" cy="4613709"/>
          </a:xfrm>
        </p:spPr>
        <p:txBody>
          <a:bodyPr>
            <a:normAutofit/>
          </a:bodyPr>
          <a:lstStyle/>
          <a:p>
            <a:pPr lvl="1"/>
            <a:r>
              <a:rPr lang="en-ZA" dirty="0"/>
              <a:t>Overall trade between USA and SA has been growing in the past decade, including products under AGOA </a:t>
            </a:r>
          </a:p>
          <a:p>
            <a:pPr lvl="1"/>
            <a:r>
              <a:rPr lang="en-ZA" dirty="0"/>
              <a:t>South Africa has been one of the few countries to see the benefits from AGOA (especially non-petroleum exporters) but more can be done</a:t>
            </a:r>
          </a:p>
          <a:p>
            <a:pPr lvl="1"/>
            <a:r>
              <a:rPr lang="en-ZA" dirty="0"/>
              <a:t>AGOA is an important part of USA trade policy with respect to Africa (even though it is unilateral)</a:t>
            </a:r>
          </a:p>
          <a:p>
            <a:pPr lvl="1"/>
            <a:r>
              <a:rPr lang="en-ZA" dirty="0"/>
              <a:t>The benefits of AGOA have not been fully utilised</a:t>
            </a:r>
          </a:p>
          <a:p>
            <a:pPr lvl="1"/>
            <a:r>
              <a:rPr lang="en-ZA" dirty="0"/>
              <a:t>Exporting to the USA is complex and difficult for exporters</a:t>
            </a:r>
          </a:p>
          <a:p>
            <a:pPr lvl="1"/>
            <a:endParaRPr lang="en-ZA" dirty="0"/>
          </a:p>
          <a:p>
            <a:pPr lvl="1"/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3462514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5A4C4-A508-69E7-DA57-660E6A949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OVERALL TREND</a:t>
            </a:r>
            <a:endParaRPr lang="en-ZA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A66FD837-41D5-3583-27E0-C7A0C9D726F7}"/>
              </a:ext>
            </a:extLst>
          </p:cNvPr>
          <p:cNvSpPr txBox="1">
            <a:spLocks noGrp="1"/>
          </p:cNvSpPr>
          <p:nvPr>
            <p:ph type="body" sz="quarter" idx="11"/>
          </p:nvPr>
        </p:nvSpPr>
        <p:spPr>
          <a:xfrm>
            <a:off x="0" y="1676400"/>
            <a:ext cx="3735238" cy="4954241"/>
          </a:xfrm>
          <a:prstGeom prst="rect">
            <a:avLst/>
          </a:prstGeom>
          <a:noFill/>
        </p:spPr>
        <p:txBody>
          <a:bodyPr vert="horz" wrap="square" lIns="34290" tIns="17145" rIns="34290" bIns="17145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indent="-358775" algn="just" defTabSz="815727">
              <a:lnSpc>
                <a:spcPct val="140000"/>
              </a:lnSpc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prstClr val="black"/>
                </a:solidFill>
                <a:latin typeface="Arial" panose="020B0604020202020204" pitchFamily="34" charset="0"/>
                <a:ea typeface="Noto Sans Light" panose="020B0402040504020204" pitchFamily="34" charset="0"/>
                <a:cs typeface="Arial" panose="020B0604020202020204" pitchFamily="34" charset="0"/>
              </a:rPr>
              <a:t>SA Exports via AGOA accounted for </a:t>
            </a:r>
            <a:r>
              <a:rPr lang="en-US" sz="1400" b="1" dirty="0">
                <a:solidFill>
                  <a:prstClr val="black"/>
                </a:solidFill>
                <a:latin typeface="Arial" panose="020B0604020202020204" pitchFamily="34" charset="0"/>
                <a:ea typeface="Noto Sans Light" panose="020B0402040504020204" pitchFamily="34" charset="0"/>
                <a:cs typeface="Arial" panose="020B0604020202020204" pitchFamily="34" charset="0"/>
              </a:rPr>
              <a:t>21% of total exports </a:t>
            </a:r>
            <a:r>
              <a:rPr lang="en-US" sz="1400" dirty="0">
                <a:solidFill>
                  <a:prstClr val="black"/>
                </a:solidFill>
                <a:latin typeface="Arial" panose="020B0604020202020204" pitchFamily="34" charset="0"/>
                <a:ea typeface="Noto Sans Light" panose="020B0402040504020204" pitchFamily="34" charset="0"/>
                <a:cs typeface="Arial" panose="020B0604020202020204" pitchFamily="34" charset="0"/>
              </a:rPr>
              <a:t>to the United States in 2022, with AGOA exports surpassing USD 3 billion for the first time (AGOA + GSP 25% in 2022)</a:t>
            </a:r>
          </a:p>
          <a:p>
            <a:pPr marL="358775" indent="-358775" algn="just" defTabSz="815727">
              <a:lnSpc>
                <a:spcPct val="140000"/>
              </a:lnSpc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prstClr val="black"/>
                </a:solidFill>
                <a:latin typeface="Arial" panose="020B0604020202020204" pitchFamily="34" charset="0"/>
                <a:ea typeface="Noto Sans Light" panose="020B0402040504020204" pitchFamily="34" charset="0"/>
                <a:cs typeface="Arial" panose="020B0604020202020204" pitchFamily="34" charset="0"/>
              </a:rPr>
              <a:t>On average, AGOA accounted for </a:t>
            </a:r>
            <a:r>
              <a:rPr lang="en-US" sz="1400" b="1" dirty="0">
                <a:solidFill>
                  <a:prstClr val="black"/>
                </a:solidFill>
                <a:latin typeface="Arial" panose="020B0604020202020204" pitchFamily="34" charset="0"/>
                <a:ea typeface="Noto Sans Light" panose="020B0402040504020204" pitchFamily="34" charset="0"/>
                <a:cs typeface="Arial" panose="020B0604020202020204" pitchFamily="34" charset="0"/>
              </a:rPr>
              <a:t>16% of SA – USA exports</a:t>
            </a:r>
            <a:r>
              <a:rPr lang="en-US" sz="1400" dirty="0">
                <a:solidFill>
                  <a:prstClr val="black"/>
                </a:solidFill>
                <a:latin typeface="Arial" panose="020B0604020202020204" pitchFamily="34" charset="0"/>
                <a:ea typeface="Noto Sans Light" panose="020B0402040504020204" pitchFamily="34" charset="0"/>
                <a:cs typeface="Arial" panose="020B0604020202020204" pitchFamily="34" charset="0"/>
              </a:rPr>
              <a:t> over the past five years This figure undersells the importance of AGOA, due to the presence of very large </a:t>
            </a:r>
            <a:r>
              <a:rPr lang="en-US" sz="1400" b="1" dirty="0">
                <a:solidFill>
                  <a:prstClr val="black"/>
                </a:solidFill>
                <a:latin typeface="Arial" panose="020B0604020202020204" pitchFamily="34" charset="0"/>
                <a:ea typeface="Noto Sans Light" panose="020B0402040504020204" pitchFamily="34" charset="0"/>
                <a:cs typeface="Arial" panose="020B0604020202020204" pitchFamily="34" charset="0"/>
              </a:rPr>
              <a:t>commodity exports </a:t>
            </a:r>
            <a:r>
              <a:rPr lang="en-US" sz="1400" dirty="0">
                <a:solidFill>
                  <a:prstClr val="black"/>
                </a:solidFill>
                <a:latin typeface="Arial" panose="020B0604020202020204" pitchFamily="34" charset="0"/>
                <a:ea typeface="Noto Sans Light" panose="020B0402040504020204" pitchFamily="34" charset="0"/>
                <a:cs typeface="Arial" panose="020B0604020202020204" pitchFamily="34" charset="0"/>
              </a:rPr>
              <a:t>from SA</a:t>
            </a:r>
            <a:r>
              <a:rPr lang="en-US" sz="1400" b="1" dirty="0">
                <a:solidFill>
                  <a:prstClr val="black"/>
                </a:solidFill>
                <a:latin typeface="Arial" panose="020B0604020202020204" pitchFamily="34" charset="0"/>
                <a:ea typeface="Noto Sans Light" panose="020B0402040504020204" pitchFamily="34" charset="0"/>
                <a:cs typeface="Arial" panose="020B0604020202020204" pitchFamily="34" charset="0"/>
              </a:rPr>
              <a:t> </a:t>
            </a:r>
            <a:r>
              <a:rPr lang="en-US" sz="1400" dirty="0">
                <a:solidFill>
                  <a:prstClr val="black"/>
                </a:solidFill>
                <a:latin typeface="Arial" panose="020B0604020202020204" pitchFamily="34" charset="0"/>
                <a:ea typeface="Noto Sans Light" panose="020B0402040504020204" pitchFamily="34" charset="0"/>
                <a:cs typeface="Arial" panose="020B0604020202020204" pitchFamily="34" charset="0"/>
              </a:rPr>
              <a:t>to the US – which don’t typically benefit from preferences. </a:t>
            </a:r>
          </a:p>
          <a:p>
            <a:pPr marL="358775" indent="-358775" algn="just" defTabSz="815727">
              <a:lnSpc>
                <a:spcPct val="140000"/>
              </a:lnSpc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US" sz="1400" dirty="0" err="1">
                <a:solidFill>
                  <a:prstClr val="black"/>
                </a:solidFill>
                <a:latin typeface="Arial" panose="020B0604020202020204" pitchFamily="34" charset="0"/>
                <a:ea typeface="Noto Sans Light" panose="020B0402040504020204" pitchFamily="34" charset="0"/>
                <a:cs typeface="Arial" panose="020B0604020202020204" pitchFamily="34" charset="0"/>
              </a:rPr>
              <a:t>Utilisation</a:t>
            </a:r>
            <a:r>
              <a:rPr lang="en-US" sz="1400" dirty="0">
                <a:solidFill>
                  <a:prstClr val="black"/>
                </a:solidFill>
                <a:latin typeface="Arial" panose="020B0604020202020204" pitchFamily="34" charset="0"/>
                <a:ea typeface="Noto Sans Light" panose="020B0402040504020204" pitchFamily="34" charset="0"/>
                <a:cs typeface="Arial" panose="020B0604020202020204" pitchFamily="34" charset="0"/>
              </a:rPr>
              <a:t> of AGOA is much higher for value added sectors, with </a:t>
            </a:r>
            <a:r>
              <a:rPr lang="en-US" sz="1400" b="1" dirty="0">
                <a:solidFill>
                  <a:prstClr val="black"/>
                </a:solidFill>
                <a:latin typeface="Arial" panose="020B0604020202020204" pitchFamily="34" charset="0"/>
                <a:ea typeface="Noto Sans Light" panose="020B0402040504020204" pitchFamily="34" charset="0"/>
                <a:cs typeface="Arial" panose="020B0604020202020204" pitchFamily="34" charset="0"/>
              </a:rPr>
              <a:t>75% of agriculture </a:t>
            </a:r>
            <a:r>
              <a:rPr lang="en-US" sz="1400" dirty="0">
                <a:solidFill>
                  <a:prstClr val="black"/>
                </a:solidFill>
                <a:latin typeface="Arial" panose="020B0604020202020204" pitchFamily="34" charset="0"/>
                <a:ea typeface="Noto Sans Light" panose="020B0402040504020204" pitchFamily="34" charset="0"/>
                <a:cs typeface="Arial" panose="020B0604020202020204" pitchFamily="34" charset="0"/>
              </a:rPr>
              <a:t>and </a:t>
            </a:r>
            <a:r>
              <a:rPr lang="en-US" sz="1400" b="1" dirty="0">
                <a:solidFill>
                  <a:prstClr val="black"/>
                </a:solidFill>
                <a:latin typeface="Arial" panose="020B0604020202020204" pitchFamily="34" charset="0"/>
                <a:ea typeface="Noto Sans Light" panose="020B0402040504020204" pitchFamily="34" charset="0"/>
                <a:cs typeface="Arial" panose="020B0604020202020204" pitchFamily="34" charset="0"/>
              </a:rPr>
              <a:t>59% of manufacturing </a:t>
            </a:r>
            <a:r>
              <a:rPr lang="en-US" sz="1400" dirty="0">
                <a:solidFill>
                  <a:prstClr val="black"/>
                </a:solidFill>
                <a:latin typeface="Arial" panose="020B0604020202020204" pitchFamily="34" charset="0"/>
                <a:ea typeface="Noto Sans Light" panose="020B0402040504020204" pitchFamily="34" charset="0"/>
                <a:cs typeface="Arial" panose="020B0604020202020204" pitchFamily="34" charset="0"/>
              </a:rPr>
              <a:t>exports </a:t>
            </a:r>
            <a:r>
              <a:rPr lang="en-US" sz="1400" dirty="0" err="1">
                <a:solidFill>
                  <a:prstClr val="black"/>
                </a:solidFill>
                <a:latin typeface="Arial" panose="020B0604020202020204" pitchFamily="34" charset="0"/>
                <a:ea typeface="Noto Sans Light" panose="020B0402040504020204" pitchFamily="34" charset="0"/>
                <a:cs typeface="Arial" panose="020B0604020202020204" pitchFamily="34" charset="0"/>
              </a:rPr>
              <a:t>utilising</a:t>
            </a:r>
            <a:r>
              <a:rPr lang="en-US" sz="1400" dirty="0">
                <a:solidFill>
                  <a:prstClr val="black"/>
                </a:solidFill>
                <a:latin typeface="Arial" panose="020B0604020202020204" pitchFamily="34" charset="0"/>
                <a:ea typeface="Noto Sans Light" panose="020B0402040504020204" pitchFamily="34" charset="0"/>
                <a:cs typeface="Arial" panose="020B0604020202020204" pitchFamily="34" charset="0"/>
              </a:rPr>
              <a:t> the preferences. </a:t>
            </a:r>
            <a:endParaRPr lang="en-ZA" sz="1400" dirty="0">
              <a:solidFill>
                <a:prstClr val="black"/>
              </a:solidFill>
              <a:latin typeface="Arial" panose="020B0604020202020204" pitchFamily="34" charset="0"/>
              <a:ea typeface="Noto Sans Light" panose="020B0402040504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E53DF34E-7F9A-FD1C-9DAA-247D1C5B50A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34131369"/>
              </p:ext>
            </p:extLst>
          </p:nvPr>
        </p:nvGraphicFramePr>
        <p:xfrm>
          <a:off x="3674534" y="1381696"/>
          <a:ext cx="5469466" cy="46891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439420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9A643-480A-8682-D9B7-2ADDFFEF4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TARIFF BENEFIT</a:t>
            </a:r>
            <a:endParaRPr lang="en-Z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5155B4-EE53-6F5D-0227-B51E8C30486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589917" y="1417638"/>
            <a:ext cx="3545457" cy="4572000"/>
          </a:xfrm>
        </p:spPr>
        <p:txBody>
          <a:bodyPr>
            <a:normAutofit fontScale="55000" lnSpcReduction="20000"/>
          </a:bodyPr>
          <a:lstStyle/>
          <a:p>
            <a:pPr marL="358775" indent="-358775" algn="just" defTabSz="815727">
              <a:lnSpc>
                <a:spcPct val="140000"/>
              </a:lnSpc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Noto Sans Light" panose="020B0402040504020204" pitchFamily="34" charset="0"/>
                <a:cs typeface="Arial" panose="020B0604020202020204" pitchFamily="34" charset="0"/>
              </a:rPr>
              <a:t>South African exports via AGOA reduced customs duties by approximately </a:t>
            </a:r>
            <a:r>
              <a:rPr lang="en-US" sz="2400" b="1" dirty="0">
                <a:solidFill>
                  <a:prstClr val="black"/>
                </a:solidFill>
                <a:latin typeface="Arial" panose="020B0604020202020204" pitchFamily="34" charset="0"/>
                <a:ea typeface="Noto Sans Light" panose="020B0402040504020204" pitchFamily="34" charset="0"/>
                <a:cs typeface="Arial" panose="020B0604020202020204" pitchFamily="34" charset="0"/>
              </a:rPr>
              <a:t>USD 99 million 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Noto Sans Light" panose="020B0402040504020204" pitchFamily="34" charset="0"/>
                <a:cs typeface="Arial" panose="020B0604020202020204" pitchFamily="34" charset="0"/>
              </a:rPr>
              <a:t>(ZAR 1,8 billion) in 2022</a:t>
            </a:r>
          </a:p>
          <a:p>
            <a:pPr marL="358775" indent="-358775" algn="just" defTabSz="815727">
              <a:lnSpc>
                <a:spcPct val="140000"/>
              </a:lnSpc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Noto Sans Light" panose="020B0402040504020204" pitchFamily="34" charset="0"/>
                <a:cs typeface="Arial" panose="020B0604020202020204" pitchFamily="34" charset="0"/>
              </a:rPr>
              <a:t>Companies avoided </a:t>
            </a:r>
            <a:r>
              <a:rPr lang="en-US" sz="2400" b="1" dirty="0">
                <a:solidFill>
                  <a:prstClr val="black"/>
                </a:solidFill>
                <a:latin typeface="Arial" panose="020B0604020202020204" pitchFamily="34" charset="0"/>
                <a:ea typeface="Noto Sans Light" panose="020B0402040504020204" pitchFamily="34" charset="0"/>
                <a:cs typeface="Arial" panose="020B0604020202020204" pitchFamily="34" charset="0"/>
              </a:rPr>
              <a:t>USD 566 million 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Noto Sans Light" panose="020B0402040504020204" pitchFamily="34" charset="0"/>
                <a:cs typeface="Arial" panose="020B0604020202020204" pitchFamily="34" charset="0"/>
              </a:rPr>
              <a:t>(ZAR 10,4 billion at 2022 rates) in tariffs over the last ten years. </a:t>
            </a:r>
          </a:p>
          <a:p>
            <a:pPr marL="358775" indent="-358775" algn="just" defTabSz="815727">
              <a:lnSpc>
                <a:spcPct val="140000"/>
              </a:lnSpc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Noto Sans Light" panose="020B0402040504020204" pitchFamily="34" charset="0"/>
                <a:cs typeface="Arial" panose="020B0604020202020204" pitchFamily="34" charset="0"/>
              </a:rPr>
              <a:t>This direct cost almost certainly undersells the benefit of AGOA, given that many of the benefits result from the </a:t>
            </a:r>
            <a:r>
              <a:rPr lang="en-US" sz="2400" b="1" dirty="0">
                <a:solidFill>
                  <a:prstClr val="black"/>
                </a:solidFill>
                <a:latin typeface="Arial" panose="020B0604020202020204" pitchFamily="34" charset="0"/>
                <a:ea typeface="Noto Sans Light" panose="020B0402040504020204" pitchFamily="34" charset="0"/>
                <a:cs typeface="Arial" panose="020B0604020202020204" pitchFamily="34" charset="0"/>
              </a:rPr>
              <a:t>competitiveness impact</a:t>
            </a:r>
          </a:p>
          <a:p>
            <a:pPr marL="358775" indent="-358775" algn="just" defTabSz="815727">
              <a:lnSpc>
                <a:spcPct val="140000"/>
              </a:lnSpc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Noto Sans Light" panose="020B0402040504020204" pitchFamily="34" charset="0"/>
                <a:cs typeface="Arial" panose="020B0604020202020204" pitchFamily="34" charset="0"/>
              </a:rPr>
              <a:t>The total cost in foregone tariffs from trade with South Africa equivalent to </a:t>
            </a:r>
            <a:r>
              <a:rPr lang="en-US" sz="2400" b="1" dirty="0">
                <a:solidFill>
                  <a:prstClr val="black"/>
                </a:solidFill>
                <a:latin typeface="Arial" panose="020B0604020202020204" pitchFamily="34" charset="0"/>
                <a:ea typeface="Noto Sans Light" panose="020B0402040504020204" pitchFamily="34" charset="0"/>
                <a:cs typeface="Arial" panose="020B0604020202020204" pitchFamily="34" charset="0"/>
              </a:rPr>
              <a:t>0.0000165% of the US Federal Government spending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Noto Sans Light" panose="020B0402040504020204" pitchFamily="34" charset="0"/>
                <a:cs typeface="Arial" panose="020B0604020202020204" pitchFamily="34" charset="0"/>
              </a:rPr>
              <a:t> in 2022.</a:t>
            </a:r>
            <a:endParaRPr lang="en-ZA" sz="2400" dirty="0">
              <a:solidFill>
                <a:prstClr val="black"/>
              </a:solidFill>
              <a:latin typeface="Arial" panose="020B0604020202020204" pitchFamily="34" charset="0"/>
              <a:ea typeface="Noto Sans Light" panose="020B0402040504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5E60EBDF-E22B-BA73-7349-E78792B0337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13060908"/>
              </p:ext>
            </p:extLst>
          </p:nvPr>
        </p:nvGraphicFramePr>
        <p:xfrm>
          <a:off x="129076" y="1417638"/>
          <a:ext cx="5469467" cy="243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5BBBE2B3-FA6C-4CE1-0C6C-9D97AC45F34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07636958"/>
              </p:ext>
            </p:extLst>
          </p:nvPr>
        </p:nvGraphicFramePr>
        <p:xfrm>
          <a:off x="179875" y="4061897"/>
          <a:ext cx="5367867" cy="25214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329495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416556-929C-B7C7-A37B-66BA4897B5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COMPETITIVENESS BENEFIT</a:t>
            </a:r>
            <a:endParaRPr lang="en-Z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08A0F9-C6C4-2E16-24DA-438E0CB5ED8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1676400"/>
            <a:ext cx="4061509" cy="4715774"/>
          </a:xfrm>
        </p:spPr>
        <p:txBody>
          <a:bodyPr>
            <a:normAutofit/>
          </a:bodyPr>
          <a:lstStyle/>
          <a:p>
            <a:pPr marL="358775" indent="-358775" algn="just" defTabSz="815727">
              <a:lnSpc>
                <a:spcPct val="140000"/>
              </a:lnSpc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ea typeface="Noto Sans Light" panose="020B0402040504020204" pitchFamily="34" charset="0"/>
                <a:cs typeface="Arial" panose="020B0604020202020204" pitchFamily="34" charset="0"/>
              </a:rPr>
              <a:t>In order to estimate the impact of a loss of competitiveness, an assessment was designed </a:t>
            </a:r>
            <a:r>
              <a:rPr lang="en-US" sz="1400" dirty="0" err="1">
                <a:latin typeface="Arial" panose="020B0604020202020204" pitchFamily="34" charset="0"/>
                <a:ea typeface="Noto Sans Light" panose="020B0402040504020204" pitchFamily="34" charset="0"/>
                <a:cs typeface="Arial" panose="020B0604020202020204" pitchFamily="34" charset="0"/>
              </a:rPr>
              <a:t>utilising</a:t>
            </a:r>
            <a:r>
              <a:rPr lang="en-US" sz="1400" dirty="0">
                <a:latin typeface="Arial" panose="020B0604020202020204" pitchFamily="34" charset="0"/>
                <a:ea typeface="Noto Sans Light" panose="020B0402040504020204" pitchFamily="34" charset="0"/>
                <a:cs typeface="Arial" panose="020B0604020202020204" pitchFamily="34" charset="0"/>
              </a:rPr>
              <a:t> a </a:t>
            </a:r>
            <a:r>
              <a:rPr lang="en-US" sz="1400" b="1" dirty="0">
                <a:latin typeface="Arial" panose="020B0604020202020204" pitchFamily="34" charset="0"/>
                <a:ea typeface="Noto Sans Light" panose="020B0402040504020204" pitchFamily="34" charset="0"/>
                <a:cs typeface="Arial" panose="020B0604020202020204" pitchFamily="34" charset="0"/>
              </a:rPr>
              <a:t>Revealed preference, </a:t>
            </a:r>
            <a:r>
              <a:rPr lang="en-US" sz="1400" dirty="0">
                <a:latin typeface="Arial" panose="020B0604020202020204" pitchFamily="34" charset="0"/>
                <a:ea typeface="Noto Sans Light" panose="020B0402040504020204" pitchFamily="34" charset="0"/>
                <a:cs typeface="Arial" panose="020B0604020202020204" pitchFamily="34" charset="0"/>
              </a:rPr>
              <a:t>which gives an estimate the extent to which our share of imports would change if tariffs increase. </a:t>
            </a:r>
          </a:p>
          <a:p>
            <a:pPr marL="358775" indent="-358775" algn="just" defTabSz="815727">
              <a:lnSpc>
                <a:spcPct val="140000"/>
              </a:lnSpc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ea typeface="Noto Sans Light" panose="020B0402040504020204" pitchFamily="34" charset="0"/>
                <a:cs typeface="Arial" panose="020B0604020202020204" pitchFamily="34" charset="0"/>
              </a:rPr>
              <a:t>Using this approach the average annual risks from eroded competitiveness would have been an estimated at $</a:t>
            </a:r>
            <a:r>
              <a:rPr lang="en-US" sz="1400" b="1" dirty="0">
                <a:latin typeface="Arial" panose="020B0604020202020204" pitchFamily="34" charset="0"/>
                <a:ea typeface="Noto Sans Light" panose="020B0402040504020204" pitchFamily="34" charset="0"/>
                <a:cs typeface="Arial" panose="020B0604020202020204" pitchFamily="34" charset="0"/>
              </a:rPr>
              <a:t>105 million</a:t>
            </a:r>
            <a:r>
              <a:rPr lang="en-US" sz="1400" dirty="0">
                <a:latin typeface="Arial" panose="020B0604020202020204" pitchFamily="34" charset="0"/>
                <a:ea typeface="Noto Sans Light" panose="020B0402040504020204" pitchFamily="34" charset="0"/>
                <a:cs typeface="Arial" panose="020B0604020202020204" pitchFamily="34" charset="0"/>
              </a:rPr>
              <a:t> (approx. R2 billion) between 2017 and 2021 (without AGOA). </a:t>
            </a:r>
          </a:p>
          <a:p>
            <a:pPr marL="358775" indent="-358775" algn="just" defTabSz="815727">
              <a:lnSpc>
                <a:spcPct val="140000"/>
              </a:lnSpc>
              <a:spcBef>
                <a:spcPts val="450"/>
              </a:spcBef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ea typeface="Noto Sans Light" panose="020B0402040504020204" pitchFamily="34" charset="0"/>
                <a:cs typeface="Arial" panose="020B0604020202020204" pitchFamily="34" charset="0"/>
              </a:rPr>
              <a:t>Manufacturing would absorb the largest share of the loss, with average annual risks of </a:t>
            </a:r>
            <a:r>
              <a:rPr lang="en-US" sz="1400" b="1" dirty="0">
                <a:latin typeface="Arial" panose="020B0604020202020204" pitchFamily="34" charset="0"/>
                <a:ea typeface="Noto Sans Light" panose="020B0402040504020204" pitchFamily="34" charset="0"/>
                <a:cs typeface="Arial" panose="020B0604020202020204" pitchFamily="34" charset="0"/>
              </a:rPr>
              <a:t>$71 million</a:t>
            </a:r>
            <a:r>
              <a:rPr lang="en-US" sz="1400" dirty="0">
                <a:latin typeface="Arial" panose="020B0604020202020204" pitchFamily="34" charset="0"/>
                <a:ea typeface="Noto Sans Light" panose="020B0402040504020204" pitchFamily="34" charset="0"/>
                <a:cs typeface="Arial" panose="020B0604020202020204" pitchFamily="34" charset="0"/>
              </a:rPr>
              <a:t>, while agriculture faces annual risks of </a:t>
            </a:r>
            <a:r>
              <a:rPr lang="en-US" sz="1400" b="1" dirty="0">
                <a:latin typeface="Arial" panose="020B0604020202020204" pitchFamily="34" charset="0"/>
                <a:ea typeface="Noto Sans Light" panose="020B0402040504020204" pitchFamily="34" charset="0"/>
                <a:cs typeface="Arial" panose="020B0604020202020204" pitchFamily="34" charset="0"/>
              </a:rPr>
              <a:t>$7 million</a:t>
            </a:r>
            <a:r>
              <a:rPr lang="en-US" sz="1400" dirty="0">
                <a:latin typeface="Arial" panose="020B0604020202020204" pitchFamily="34" charset="0"/>
                <a:ea typeface="Noto Sans Light" panose="020B0402040504020204" pitchFamily="34" charset="0"/>
                <a:cs typeface="Arial" panose="020B0604020202020204" pitchFamily="34" charset="0"/>
              </a:rPr>
              <a:t>. </a:t>
            </a:r>
            <a:endParaRPr lang="en-ZA" sz="1400" dirty="0">
              <a:latin typeface="Arial" panose="020B0604020202020204" pitchFamily="34" charset="0"/>
              <a:ea typeface="Noto Sans Light" panose="020B0402040504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D04F649-77EA-F266-2FF5-BC11C0338372}"/>
                  </a:ext>
                </a:extLst>
              </p:cNvPr>
              <p:cNvSpPr txBox="1"/>
              <p:nvPr/>
            </p:nvSpPr>
            <p:spPr>
              <a:xfrm>
                <a:off x="4388225" y="1294787"/>
                <a:ext cx="4747149" cy="44383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ZA" sz="1100" i="1" smtClean="0">
                          <a:latin typeface="Cambria Math" panose="02040503050406030204" pitchFamily="18" charset="0"/>
                        </a:rPr>
                        <m:t>𝑅𝑒𝑣𝑒𝑎𝑙𝑒𝑑</m:t>
                      </m:r>
                      <m:r>
                        <a:rPr lang="en-ZA" sz="1100" i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ZA" sz="1100" i="1">
                          <a:latin typeface="Cambria Math" panose="02040503050406030204" pitchFamily="18" charset="0"/>
                        </a:rPr>
                        <m:t>𝑝𝑟𝑒𝑓𝑒𝑟𝑒𝑛𝑐𝑒</m:t>
                      </m:r>
                      <m:r>
                        <a:rPr lang="en-ZA" sz="1100" i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ZA" sz="11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ZA" sz="1100" i="1">
                              <a:latin typeface="Cambria Math" panose="02040503050406030204" pitchFamily="18" charset="0"/>
                            </a:rPr>
                            <m:t>𝐶𝑜𝑢𝑛𝑡𝑟𝑦</m:t>
                          </m:r>
                          <m:r>
                            <a:rPr lang="en-ZA" sz="1100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ZA" sz="1100" i="1">
                              <a:latin typeface="Cambria Math" panose="02040503050406030204" pitchFamily="18" charset="0"/>
                            </a:rPr>
                            <m:t>𝑖𝑚𝑝𝑜𝑟𝑡</m:t>
                          </m:r>
                          <m:r>
                            <a:rPr lang="en-ZA" sz="1100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ZA" sz="1100" i="1">
                              <a:latin typeface="Cambria Math" panose="02040503050406030204" pitchFamily="18" charset="0"/>
                            </a:rPr>
                            <m:t>𝑣𝑜𝑙𝑢𝑚𝑒</m:t>
                          </m:r>
                        </m:num>
                        <m:den>
                          <m:r>
                            <a:rPr lang="en-ZA" sz="1100" i="1">
                              <a:latin typeface="Cambria Math" panose="02040503050406030204" pitchFamily="18" charset="0"/>
                            </a:rPr>
                            <m:t>𝑇𝑜𝑡𝑎𝑙</m:t>
                          </m:r>
                          <m:r>
                            <a:rPr lang="en-ZA" sz="1100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ZA" sz="1100" i="1">
                              <a:latin typeface="Cambria Math" panose="02040503050406030204" pitchFamily="18" charset="0"/>
                            </a:rPr>
                            <m:t>𝑖𝑚𝑝𝑜𝑟𝑡</m:t>
                          </m:r>
                          <m:r>
                            <a:rPr lang="en-ZA" sz="1100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ZA" sz="1100" i="1">
                              <a:latin typeface="Cambria Math" panose="02040503050406030204" pitchFamily="18" charset="0"/>
                            </a:rPr>
                            <m:t>𝑣𝑜𝑙𝑢𝑚𝑒</m:t>
                          </m:r>
                        </m:den>
                      </m:f>
                      <m:r>
                        <a:rPr lang="en-ZA" sz="1100" i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ZA" sz="11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ZA" sz="1100" i="1">
                              <a:latin typeface="Cambria Math" panose="02040503050406030204" pitchFamily="18" charset="0"/>
                            </a:rPr>
                            <m:t>𝑃𝑟𝑒𝑓𝑒𝑟𝑒𝑛𝑐𝑒</m:t>
                          </m:r>
                          <m:r>
                            <a:rPr lang="en-ZA" sz="1100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ZA" sz="1100" i="1">
                              <a:latin typeface="Cambria Math" panose="02040503050406030204" pitchFamily="18" charset="0"/>
                            </a:rPr>
                            <m:t>𝑚𝑎𝑟𝑔𝑖𝑛</m:t>
                          </m:r>
                        </m:num>
                        <m:den>
                          <m:d>
                            <m:dPr>
                              <m:ctrlPr>
                                <a:rPr lang="en-ZA" sz="1100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ZA" sz="1100" i="1">
                                  <a:latin typeface="Cambria Math" panose="02040503050406030204" pitchFamily="18" charset="0"/>
                                </a:rPr>
                                <m:t>𝑃𝑟𝑖𝑐𝑒</m:t>
                              </m:r>
                              <m:r>
                                <a:rPr lang="en-ZA" sz="1100" i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ZA" sz="1100" i="1">
                                  <a:latin typeface="Cambria Math" panose="02040503050406030204" pitchFamily="18" charset="0"/>
                                </a:rPr>
                                <m:t>𝑇𝑎𝑟𝑖𝑓𝑓</m:t>
                              </m:r>
                            </m:e>
                          </m:d>
                        </m:den>
                      </m:f>
                      <m:r>
                        <a:rPr lang="en-ZA" sz="1100" i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ZA" sz="11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D04F649-77EA-F266-2FF5-BC11C03383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8225" y="1294787"/>
                <a:ext cx="4747149" cy="443839"/>
              </a:xfrm>
              <a:prstGeom prst="rect">
                <a:avLst/>
              </a:prstGeom>
              <a:blipFill>
                <a:blip r:embed="rId2"/>
                <a:stretch>
                  <a:fillRect b="-4110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48B0F11B-D316-C5C0-ECC3-F943EDC6945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75967745"/>
              </p:ext>
            </p:extLst>
          </p:nvPr>
        </p:nvGraphicFramePr>
        <p:xfrm>
          <a:off x="3932114" y="2052052"/>
          <a:ext cx="5211886" cy="423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430745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F6F43-ABE3-9801-1C0A-F59978D7F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3952" y="122696"/>
            <a:ext cx="6293457" cy="569675"/>
          </a:xfrm>
        </p:spPr>
        <p:txBody>
          <a:bodyPr>
            <a:noAutofit/>
          </a:bodyPr>
          <a:lstStyle/>
          <a:p>
            <a:r>
              <a:rPr lang="en-ZA" sz="2800" dirty="0"/>
              <a:t>Jobs impact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4C01C8C-2823-AD68-FE68-672393D056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7417690"/>
              </p:ext>
            </p:extLst>
          </p:nvPr>
        </p:nvGraphicFramePr>
        <p:xfrm>
          <a:off x="0" y="755375"/>
          <a:ext cx="8921363" cy="2697139"/>
        </p:xfrm>
        <a:graphic>
          <a:graphicData uri="http://schemas.openxmlformats.org/drawingml/2006/table">
            <a:tbl>
              <a:tblPr firstRow="1" firstCol="1" bandRow="1">
                <a:tableStyleId>{3C2FFA5D-87B4-456A-9821-1D502468CF0F}</a:tableStyleId>
              </a:tblPr>
              <a:tblGrid>
                <a:gridCol w="4281414">
                  <a:extLst>
                    <a:ext uri="{9D8B030D-6E8A-4147-A177-3AD203B41FA5}">
                      <a16:colId xmlns:a16="http://schemas.microsoft.com/office/drawing/2014/main" val="2608231459"/>
                    </a:ext>
                  </a:extLst>
                </a:gridCol>
                <a:gridCol w="4639949">
                  <a:extLst>
                    <a:ext uri="{9D8B030D-6E8A-4147-A177-3AD203B41FA5}">
                      <a16:colId xmlns:a16="http://schemas.microsoft.com/office/drawing/2014/main" val="2734337908"/>
                    </a:ext>
                  </a:extLst>
                </a:gridCol>
              </a:tblGrid>
              <a:tr h="276915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ZA" sz="1200" b="1" dirty="0">
                          <a:solidFill>
                            <a:srgbClr val="000000"/>
                          </a:solidFill>
                          <a:effectLst/>
                        </a:rPr>
                        <a:t>Sector</a:t>
                      </a:r>
                      <a:endParaRPr lang="en-ZA" sz="1200" dirty="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ZA" sz="1200" b="1" dirty="0">
                          <a:solidFill>
                            <a:srgbClr val="000000"/>
                          </a:solidFill>
                          <a:effectLst/>
                        </a:rPr>
                        <a:t>AGOA exports</a:t>
                      </a:r>
                      <a:endParaRPr lang="en-ZA" sz="1200" dirty="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74248501"/>
                  </a:ext>
                </a:extLst>
              </a:tr>
              <a:tr h="29233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ZA" sz="1200" b="1" dirty="0">
                          <a:solidFill>
                            <a:srgbClr val="000000"/>
                          </a:solidFill>
                          <a:effectLst/>
                        </a:rPr>
                        <a:t>Direct jobs estimates</a:t>
                      </a:r>
                      <a:endParaRPr lang="en-ZA" sz="1200" dirty="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10690520"/>
                  </a:ext>
                </a:extLst>
              </a:tr>
              <a:tr h="17818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ZA" sz="1200" b="1" dirty="0">
                          <a:solidFill>
                            <a:srgbClr val="000000"/>
                          </a:solidFill>
                          <a:effectLst/>
                        </a:rPr>
                        <a:t>Manufacturing</a:t>
                      </a:r>
                      <a:endParaRPr lang="en-ZA" sz="1200" dirty="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ZA" sz="1200" b="1" dirty="0">
                          <a:solidFill>
                            <a:srgbClr val="000000"/>
                          </a:solidFill>
                          <a:effectLst/>
                        </a:rPr>
                        <a:t>13 877</a:t>
                      </a:r>
                      <a:endParaRPr lang="en-ZA" sz="1200" dirty="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78041573"/>
                  </a:ext>
                </a:extLst>
              </a:tr>
              <a:tr h="17818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ZA" sz="1200" b="1">
                          <a:solidFill>
                            <a:srgbClr val="000000"/>
                          </a:solidFill>
                          <a:effectLst/>
                        </a:rPr>
                        <a:t>Agriculture</a:t>
                      </a:r>
                      <a:endParaRPr lang="en-ZA" sz="12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ZA" sz="1200" b="1" dirty="0">
                          <a:solidFill>
                            <a:srgbClr val="000000"/>
                          </a:solidFill>
                          <a:effectLst/>
                        </a:rPr>
                        <a:t>5023</a:t>
                      </a:r>
                      <a:endParaRPr lang="en-ZA" sz="1200" dirty="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89770369"/>
                  </a:ext>
                </a:extLst>
              </a:tr>
              <a:tr h="17818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ZA" sz="1200" b="1" dirty="0">
                          <a:solidFill>
                            <a:srgbClr val="000000"/>
                          </a:solidFill>
                          <a:effectLst/>
                        </a:rPr>
                        <a:t>Mining</a:t>
                      </a:r>
                      <a:endParaRPr lang="en-ZA" sz="1200" dirty="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ZA" sz="1200" b="1" dirty="0">
                          <a:solidFill>
                            <a:srgbClr val="000000"/>
                          </a:solidFill>
                          <a:effectLst/>
                        </a:rPr>
                        <a:t>430</a:t>
                      </a:r>
                      <a:endParaRPr lang="en-ZA" sz="1200" dirty="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40614693"/>
                  </a:ext>
                </a:extLst>
              </a:tr>
              <a:tr h="17818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ZA" sz="1200" b="1" dirty="0">
                          <a:solidFill>
                            <a:srgbClr val="000000"/>
                          </a:solidFill>
                          <a:effectLst/>
                        </a:rPr>
                        <a:t>Total (SA jobs)</a:t>
                      </a:r>
                      <a:endParaRPr lang="en-ZA" sz="1200" dirty="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en-ZA" sz="1200" b="1" dirty="0">
                          <a:solidFill>
                            <a:srgbClr val="000000"/>
                          </a:solidFill>
                          <a:effectLst/>
                        </a:rPr>
                        <a:t>19 331</a:t>
                      </a:r>
                      <a:endParaRPr lang="en-ZA" sz="1200" dirty="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59981342"/>
                  </a:ext>
                </a:extLst>
              </a:tr>
              <a:tr h="17663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ZA" sz="1200" dirty="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endParaRPr lang="en-ZA" sz="1200" dirty="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25509996"/>
                  </a:ext>
                </a:extLst>
              </a:tr>
              <a:tr h="28576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ZA" sz="1200" dirty="0"/>
                        <a:t>Indirect jobs in SA estimate (SA jobs)</a:t>
                      </a:r>
                      <a:endParaRPr lang="en-ZA" sz="1200" dirty="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200" b="1" dirty="0"/>
                        <a:t>35 795</a:t>
                      </a:r>
                      <a:endParaRPr lang="en-ZA" sz="1200" dirty="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96398141"/>
                  </a:ext>
                </a:extLst>
              </a:tr>
              <a:tr h="28576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ZA" sz="1200" dirty="0"/>
                        <a:t>Jobs benefit from SA AGOA (USA jobs) </a:t>
                      </a:r>
                      <a:endParaRPr lang="en-ZA" sz="1200" dirty="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200" b="1" dirty="0"/>
                        <a:t>18 000 </a:t>
                      </a:r>
                      <a:endParaRPr lang="en-ZA" sz="1200" b="1" dirty="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25668193"/>
                  </a:ext>
                </a:extLst>
              </a:tr>
              <a:tr h="2857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200" dirty="0"/>
                        <a:t>Jobs benefit from total AGOA (USA jobs) </a:t>
                      </a:r>
                      <a:endParaRPr lang="en-ZA" sz="1200" dirty="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200" b="1" dirty="0"/>
                        <a:t>155 000</a:t>
                      </a:r>
                      <a:endParaRPr lang="en-ZA" sz="1200" b="1" dirty="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44488980"/>
                  </a:ext>
                </a:extLst>
              </a:tr>
              <a:tr h="28456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200" dirty="0">
                          <a:effectLst/>
                          <a:latin typeface="Roboto" panose="02000000000000000000" pitchFamily="2" charset="0"/>
                          <a:ea typeface="Times" panose="02020603050405020304" pitchFamily="18" charset="0"/>
                          <a:cs typeface="Arial" panose="020B0604020202020204" pitchFamily="34" charset="0"/>
                        </a:rPr>
                        <a:t>Total trade SA with USA (USA jobs)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200" b="1" dirty="0">
                          <a:effectLst/>
                          <a:latin typeface="Roboto" panose="02000000000000000000" pitchFamily="2" charset="0"/>
                          <a:ea typeface="Times" panose="02020603050405020304" pitchFamily="18" charset="0"/>
                          <a:cs typeface="Arial" panose="020B0604020202020204" pitchFamily="34" charset="0"/>
                        </a:rPr>
                        <a:t>61 720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26506480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83A02BDE-5B29-9C31-5496-6D59E2CD00DF}"/>
              </a:ext>
            </a:extLst>
          </p:cNvPr>
          <p:cNvSpPr txBox="1"/>
          <p:nvPr/>
        </p:nvSpPr>
        <p:spPr>
          <a:xfrm>
            <a:off x="0" y="3429000"/>
            <a:ext cx="36411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ZA" sz="1400" dirty="0"/>
              <a:t>Source: TIPS 2024, various reports and datasets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7522FB2-2CF9-6098-0A0C-C66C2D460F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3856" y="4111040"/>
            <a:ext cx="6876288" cy="245993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D0BDEBE-892E-F7E3-4DDF-56F63E7DBE7A}"/>
              </a:ext>
            </a:extLst>
          </p:cNvPr>
          <p:cNvSpPr txBox="1"/>
          <p:nvPr/>
        </p:nvSpPr>
        <p:spPr>
          <a:xfrm>
            <a:off x="557784" y="3710930"/>
            <a:ext cx="786384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1000"/>
              </a:spcAft>
            </a:pPr>
            <a:r>
              <a:rPr lang="en-ZA" sz="2000" b="1" i="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South African share of US imports of select Critical Minerals, 2017-2021</a:t>
            </a:r>
            <a:endParaRPr lang="en-ZA" sz="2000" i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61F767C-7E1B-84C0-FDD9-61AF8A01432D}"/>
              </a:ext>
            </a:extLst>
          </p:cNvPr>
          <p:cNvSpPr txBox="1"/>
          <p:nvPr/>
        </p:nvSpPr>
        <p:spPr>
          <a:xfrm>
            <a:off x="722376" y="6570977"/>
            <a:ext cx="7287768" cy="2812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ZA" sz="12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Source: CEPII, BACI (Base pour </a:t>
            </a:r>
            <a:r>
              <a:rPr lang="en-ZA" sz="1200" i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l'Analyse</a:t>
            </a:r>
            <a:r>
              <a:rPr lang="en-ZA" sz="12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du Commerce International), 2022; USGS List of Critical Minerals 2022.</a:t>
            </a:r>
            <a:endParaRPr lang="en-ZA" sz="1100" i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00260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10674-36F8-DB68-24B9-2E80C0730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Utilisation of AGOA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3493637-0F0D-AD25-A44E-67F6AB03F1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6937147"/>
              </p:ext>
            </p:extLst>
          </p:nvPr>
        </p:nvGraphicFramePr>
        <p:xfrm>
          <a:off x="182033" y="1542163"/>
          <a:ext cx="8779933" cy="4516661"/>
        </p:xfrm>
        <a:graphic>
          <a:graphicData uri="http://schemas.openxmlformats.org/drawingml/2006/table">
            <a:tbl>
              <a:tblPr firstRow="1" firstCol="1" bandRow="1">
                <a:tableStyleId>{3C2FFA5D-87B4-456A-9821-1D502468CF0F}</a:tableStyleId>
              </a:tblPr>
              <a:tblGrid>
                <a:gridCol w="1490134">
                  <a:extLst>
                    <a:ext uri="{9D8B030D-6E8A-4147-A177-3AD203B41FA5}">
                      <a16:colId xmlns:a16="http://schemas.microsoft.com/office/drawing/2014/main" val="3944324349"/>
                    </a:ext>
                  </a:extLst>
                </a:gridCol>
                <a:gridCol w="2413000">
                  <a:extLst>
                    <a:ext uri="{9D8B030D-6E8A-4147-A177-3AD203B41FA5}">
                      <a16:colId xmlns:a16="http://schemas.microsoft.com/office/drawing/2014/main" val="1123075619"/>
                    </a:ext>
                  </a:extLst>
                </a:gridCol>
                <a:gridCol w="1663700">
                  <a:extLst>
                    <a:ext uri="{9D8B030D-6E8A-4147-A177-3AD203B41FA5}">
                      <a16:colId xmlns:a16="http://schemas.microsoft.com/office/drawing/2014/main" val="971428593"/>
                    </a:ext>
                  </a:extLst>
                </a:gridCol>
                <a:gridCol w="1684866">
                  <a:extLst>
                    <a:ext uri="{9D8B030D-6E8A-4147-A177-3AD203B41FA5}">
                      <a16:colId xmlns:a16="http://schemas.microsoft.com/office/drawing/2014/main" val="4235672567"/>
                    </a:ext>
                  </a:extLst>
                </a:gridCol>
                <a:gridCol w="928148">
                  <a:extLst>
                    <a:ext uri="{9D8B030D-6E8A-4147-A177-3AD203B41FA5}">
                      <a16:colId xmlns:a16="http://schemas.microsoft.com/office/drawing/2014/main" val="4156587770"/>
                    </a:ext>
                  </a:extLst>
                </a:gridCol>
                <a:gridCol w="600085">
                  <a:extLst>
                    <a:ext uri="{9D8B030D-6E8A-4147-A177-3AD203B41FA5}">
                      <a16:colId xmlns:a16="http://schemas.microsoft.com/office/drawing/2014/main" val="3515325445"/>
                    </a:ext>
                  </a:extLst>
                </a:gridCol>
              </a:tblGrid>
              <a:tr h="7742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ZA" sz="1400" b="1">
                          <a:solidFill>
                            <a:srgbClr val="000000"/>
                          </a:solidFill>
                          <a:effectLst/>
                        </a:rPr>
                        <a:t>Sector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ZA" sz="1400" b="1">
                          <a:solidFill>
                            <a:srgbClr val="000000"/>
                          </a:solidFill>
                          <a:effectLst/>
                        </a:rPr>
                        <a:t>Subsector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ZA" sz="1400" b="1">
                          <a:solidFill>
                            <a:srgbClr val="000000"/>
                          </a:solidFill>
                          <a:effectLst/>
                        </a:rPr>
                        <a:t>AGOA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ZA" sz="1400" b="1">
                          <a:solidFill>
                            <a:srgbClr val="000000"/>
                          </a:solidFill>
                          <a:effectLst/>
                        </a:rPr>
                        <a:t>Non-AGOA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ZA" sz="1400" b="1">
                          <a:solidFill>
                            <a:srgbClr val="000000"/>
                          </a:solidFill>
                          <a:effectLst/>
                        </a:rPr>
                        <a:t>AGOA</a:t>
                      </a:r>
                      <a:endParaRPr lang="en-ZA" sz="14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ZA" sz="1400" b="1">
                          <a:solidFill>
                            <a:srgbClr val="000000"/>
                          </a:solidFill>
                          <a:effectLst/>
                        </a:rPr>
                        <a:t>Utilisation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ZA" sz="1400" b="1" dirty="0">
                          <a:solidFill>
                            <a:srgbClr val="000000"/>
                          </a:solidFill>
                          <a:effectLst/>
                        </a:rPr>
                        <a:t>GSP share</a:t>
                      </a:r>
                      <a:endParaRPr lang="en-ZA" sz="1400" dirty="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extLst>
                  <a:ext uri="{0D108BD9-81ED-4DB2-BD59-A6C34878D82A}">
                    <a16:rowId xmlns:a16="http://schemas.microsoft.com/office/drawing/2014/main" val="1553434985"/>
                  </a:ext>
                </a:extLst>
              </a:tr>
              <a:tr h="247346">
                <a:tc row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ZA" sz="1400" b="1" dirty="0">
                          <a:solidFill>
                            <a:srgbClr val="000000"/>
                          </a:solidFill>
                          <a:effectLst/>
                        </a:rPr>
                        <a:t>Agriculture</a:t>
                      </a:r>
                      <a:endParaRPr lang="en-ZA" sz="1400" dirty="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ZA" sz="1400">
                          <a:solidFill>
                            <a:srgbClr val="000000"/>
                          </a:solidFill>
                          <a:effectLst/>
                        </a:rPr>
                        <a:t>Fruit, Vegetables &amp; Flowers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ZA" sz="1400">
                          <a:solidFill>
                            <a:srgbClr val="000000"/>
                          </a:solidFill>
                          <a:effectLst/>
                        </a:rPr>
                        <a:t>USD 231 389 611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ZA" sz="1400">
                          <a:solidFill>
                            <a:srgbClr val="000000"/>
                          </a:solidFill>
                          <a:effectLst/>
                        </a:rPr>
                        <a:t>USD 22 953 709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ZA" sz="1400">
                          <a:solidFill>
                            <a:srgbClr val="000000"/>
                          </a:solidFill>
                          <a:effectLst/>
                        </a:rPr>
                        <a:t>91%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ZA" sz="1400">
                          <a:solidFill>
                            <a:srgbClr val="000000"/>
                          </a:solidFill>
                          <a:effectLst/>
                        </a:rPr>
                        <a:t>2%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extLst>
                  <a:ext uri="{0D108BD9-81ED-4DB2-BD59-A6C34878D82A}">
                    <a16:rowId xmlns:a16="http://schemas.microsoft.com/office/drawing/2014/main" val="2714166380"/>
                  </a:ext>
                </a:extLst>
              </a:tr>
              <a:tr h="247346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ZA" sz="1400">
                          <a:solidFill>
                            <a:srgbClr val="000000"/>
                          </a:solidFill>
                          <a:effectLst/>
                        </a:rPr>
                        <a:t>Agricultural commodities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ZA" sz="1400">
                          <a:solidFill>
                            <a:srgbClr val="000000"/>
                          </a:solidFill>
                          <a:effectLst/>
                        </a:rPr>
                        <a:t>USD 16 669 061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ZA" sz="1400">
                          <a:solidFill>
                            <a:srgbClr val="000000"/>
                          </a:solidFill>
                          <a:effectLst/>
                        </a:rPr>
                        <a:t>USD 4 809 433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ZA" sz="1400">
                          <a:solidFill>
                            <a:srgbClr val="000000"/>
                          </a:solidFill>
                          <a:effectLst/>
                        </a:rPr>
                        <a:t>78%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ZA" sz="1400">
                          <a:solidFill>
                            <a:srgbClr val="000000"/>
                          </a:solidFill>
                          <a:effectLst/>
                        </a:rPr>
                        <a:t>0%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extLst>
                  <a:ext uri="{0D108BD9-81ED-4DB2-BD59-A6C34878D82A}">
                    <a16:rowId xmlns:a16="http://schemas.microsoft.com/office/drawing/2014/main" val="330070639"/>
                  </a:ext>
                </a:extLst>
              </a:tr>
              <a:tr h="247346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ZA" sz="1400">
                          <a:solidFill>
                            <a:srgbClr val="000000"/>
                          </a:solidFill>
                          <a:effectLst/>
                        </a:rPr>
                        <a:t>Meat &amp; livestock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ZA" sz="1400">
                          <a:solidFill>
                            <a:srgbClr val="000000"/>
                          </a:solidFill>
                          <a:effectLst/>
                        </a:rPr>
                        <a:t>USD 39 000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ZA" sz="1400">
                          <a:solidFill>
                            <a:srgbClr val="000000"/>
                          </a:solidFill>
                          <a:effectLst/>
                        </a:rPr>
                        <a:t>USD 364 450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ZA" sz="1400">
                          <a:solidFill>
                            <a:srgbClr val="000000"/>
                          </a:solidFill>
                          <a:effectLst/>
                        </a:rPr>
                        <a:t>10%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ZA" sz="1400">
                          <a:solidFill>
                            <a:srgbClr val="000000"/>
                          </a:solidFill>
                          <a:effectLst/>
                        </a:rPr>
                        <a:t>0%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extLst>
                  <a:ext uri="{0D108BD9-81ED-4DB2-BD59-A6C34878D82A}">
                    <a16:rowId xmlns:a16="http://schemas.microsoft.com/office/drawing/2014/main" val="3954836562"/>
                  </a:ext>
                </a:extLst>
              </a:tr>
              <a:tr h="510800">
                <a:tc rowSpan="10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ZA" sz="1400" b="1" dirty="0">
                          <a:solidFill>
                            <a:srgbClr val="000000"/>
                          </a:solidFill>
                          <a:effectLst/>
                        </a:rPr>
                        <a:t>Manufacturing</a:t>
                      </a:r>
                      <a:endParaRPr lang="en-ZA" sz="1400" dirty="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ZA" sz="1400">
                          <a:solidFill>
                            <a:srgbClr val="000000"/>
                          </a:solidFill>
                          <a:effectLst/>
                        </a:rPr>
                        <a:t>Automotives &amp; transport equipment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ZA" sz="1400" dirty="0">
                          <a:solidFill>
                            <a:srgbClr val="000000"/>
                          </a:solidFill>
                          <a:effectLst/>
                        </a:rPr>
                        <a:t>USD 1 563 847 303</a:t>
                      </a:r>
                      <a:endParaRPr lang="en-ZA" sz="1400" dirty="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ZA" sz="1400">
                          <a:solidFill>
                            <a:srgbClr val="000000"/>
                          </a:solidFill>
                          <a:effectLst/>
                        </a:rPr>
                        <a:t>USD 73 984 516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ZA" sz="1400">
                          <a:solidFill>
                            <a:srgbClr val="000000"/>
                          </a:solidFill>
                          <a:effectLst/>
                        </a:rPr>
                        <a:t>95%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ZA" sz="1400">
                          <a:solidFill>
                            <a:srgbClr val="000000"/>
                          </a:solidFill>
                          <a:effectLst/>
                        </a:rPr>
                        <a:t>2%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extLst>
                  <a:ext uri="{0D108BD9-81ED-4DB2-BD59-A6C34878D82A}">
                    <a16:rowId xmlns:a16="http://schemas.microsoft.com/office/drawing/2014/main" val="1546787522"/>
                  </a:ext>
                </a:extLst>
              </a:tr>
              <a:tr h="247346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ZA" sz="1400">
                          <a:solidFill>
                            <a:srgbClr val="000000"/>
                          </a:solidFill>
                          <a:effectLst/>
                        </a:rPr>
                        <a:t>Metals &amp; Machinery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ZA" sz="1400">
                          <a:solidFill>
                            <a:srgbClr val="000000"/>
                          </a:solidFill>
                          <a:effectLst/>
                        </a:rPr>
                        <a:t>USD 520 361 119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ZA" sz="1400">
                          <a:solidFill>
                            <a:srgbClr val="000000"/>
                          </a:solidFill>
                          <a:effectLst/>
                        </a:rPr>
                        <a:t>USD 400 190 880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ZA" sz="1400">
                          <a:solidFill>
                            <a:srgbClr val="000000"/>
                          </a:solidFill>
                          <a:effectLst/>
                        </a:rPr>
                        <a:t>57%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ZA" sz="1400">
                          <a:solidFill>
                            <a:srgbClr val="000000"/>
                          </a:solidFill>
                          <a:effectLst/>
                        </a:rPr>
                        <a:t>13%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extLst>
                  <a:ext uri="{0D108BD9-81ED-4DB2-BD59-A6C34878D82A}">
                    <a16:rowId xmlns:a16="http://schemas.microsoft.com/office/drawing/2014/main" val="3710061444"/>
                  </a:ext>
                </a:extLst>
              </a:tr>
              <a:tr h="247346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ZA" sz="1400">
                          <a:solidFill>
                            <a:srgbClr val="000000"/>
                          </a:solidFill>
                          <a:effectLst/>
                        </a:rPr>
                        <a:t>Petrochemicals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ZA" sz="1400">
                          <a:solidFill>
                            <a:srgbClr val="000000"/>
                          </a:solidFill>
                          <a:effectLst/>
                        </a:rPr>
                        <a:t>USD 353 138 767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ZA" sz="1400">
                          <a:solidFill>
                            <a:srgbClr val="000000"/>
                          </a:solidFill>
                          <a:effectLst/>
                        </a:rPr>
                        <a:t>USD 158 211 906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ZA" sz="1400">
                          <a:solidFill>
                            <a:srgbClr val="000000"/>
                          </a:solidFill>
                          <a:effectLst/>
                        </a:rPr>
                        <a:t>69%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ZA" sz="1400">
                          <a:solidFill>
                            <a:srgbClr val="000000"/>
                          </a:solidFill>
                          <a:effectLst/>
                        </a:rPr>
                        <a:t>18%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extLst>
                  <a:ext uri="{0D108BD9-81ED-4DB2-BD59-A6C34878D82A}">
                    <a16:rowId xmlns:a16="http://schemas.microsoft.com/office/drawing/2014/main" val="2661443819"/>
                  </a:ext>
                </a:extLst>
              </a:tr>
              <a:tr h="247346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ZA" sz="1400">
                          <a:solidFill>
                            <a:srgbClr val="000000"/>
                          </a:solidFill>
                          <a:effectLst/>
                        </a:rPr>
                        <a:t>Agroprocessing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ZA" sz="1400">
                          <a:solidFill>
                            <a:srgbClr val="000000"/>
                          </a:solidFill>
                          <a:effectLst/>
                        </a:rPr>
                        <a:t>USD 167 745 166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ZA" sz="1400">
                          <a:solidFill>
                            <a:srgbClr val="000000"/>
                          </a:solidFill>
                          <a:effectLst/>
                        </a:rPr>
                        <a:t>USD 80 001 982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ZA" sz="1400">
                          <a:solidFill>
                            <a:srgbClr val="000000"/>
                          </a:solidFill>
                          <a:effectLst/>
                        </a:rPr>
                        <a:t>68%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ZA" sz="1400">
                          <a:solidFill>
                            <a:srgbClr val="000000"/>
                          </a:solidFill>
                          <a:effectLst/>
                        </a:rPr>
                        <a:t>5%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extLst>
                  <a:ext uri="{0D108BD9-81ED-4DB2-BD59-A6C34878D82A}">
                    <a16:rowId xmlns:a16="http://schemas.microsoft.com/office/drawing/2014/main" val="3964439007"/>
                  </a:ext>
                </a:extLst>
              </a:tr>
              <a:tr h="247346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ZA" sz="1400">
                          <a:solidFill>
                            <a:srgbClr val="000000"/>
                          </a:solidFill>
                          <a:effectLst/>
                        </a:rPr>
                        <a:t>Electrical machinery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ZA" sz="1400" dirty="0">
                          <a:solidFill>
                            <a:srgbClr val="000000"/>
                          </a:solidFill>
                          <a:effectLst/>
                        </a:rPr>
                        <a:t>USD 9 378 341</a:t>
                      </a:r>
                      <a:endParaRPr lang="en-ZA" sz="1400" dirty="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ZA" sz="1400">
                          <a:solidFill>
                            <a:srgbClr val="000000"/>
                          </a:solidFill>
                          <a:effectLst/>
                        </a:rPr>
                        <a:t>USD 35 157 390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ZA" sz="1400">
                          <a:solidFill>
                            <a:srgbClr val="000000"/>
                          </a:solidFill>
                          <a:effectLst/>
                        </a:rPr>
                        <a:t>21%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ZA" sz="1400">
                          <a:solidFill>
                            <a:srgbClr val="000000"/>
                          </a:solidFill>
                          <a:effectLst/>
                        </a:rPr>
                        <a:t>27%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extLst>
                  <a:ext uri="{0D108BD9-81ED-4DB2-BD59-A6C34878D82A}">
                    <a16:rowId xmlns:a16="http://schemas.microsoft.com/office/drawing/2014/main" val="2295341088"/>
                  </a:ext>
                </a:extLst>
              </a:tr>
              <a:tr h="247346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ZA" sz="1400">
                          <a:solidFill>
                            <a:srgbClr val="000000"/>
                          </a:solidFill>
                          <a:effectLst/>
                        </a:rPr>
                        <a:t>CTFL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ZA" sz="1400">
                          <a:solidFill>
                            <a:srgbClr val="000000"/>
                          </a:solidFill>
                          <a:effectLst/>
                        </a:rPr>
                        <a:t>USD 6 787 763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ZA" sz="1400">
                          <a:solidFill>
                            <a:srgbClr val="000000"/>
                          </a:solidFill>
                          <a:effectLst/>
                        </a:rPr>
                        <a:t>USD 40 695 586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ZA" sz="1400">
                          <a:solidFill>
                            <a:srgbClr val="000000"/>
                          </a:solidFill>
                          <a:effectLst/>
                        </a:rPr>
                        <a:t>14%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ZA" sz="1400">
                          <a:solidFill>
                            <a:srgbClr val="000000"/>
                          </a:solidFill>
                          <a:effectLst/>
                        </a:rPr>
                        <a:t>13%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extLst>
                  <a:ext uri="{0D108BD9-81ED-4DB2-BD59-A6C34878D82A}">
                    <a16:rowId xmlns:a16="http://schemas.microsoft.com/office/drawing/2014/main" val="1330264027"/>
                  </a:ext>
                </a:extLst>
              </a:tr>
              <a:tr h="510800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ZA" sz="1400">
                          <a:solidFill>
                            <a:srgbClr val="000000"/>
                          </a:solidFill>
                          <a:effectLst/>
                        </a:rPr>
                        <a:t>Wood Products, Pulp &amp; Paper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ZA" sz="1400">
                          <a:solidFill>
                            <a:srgbClr val="000000"/>
                          </a:solidFill>
                          <a:effectLst/>
                        </a:rPr>
                        <a:t>USD 1 853 273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ZA" sz="1400">
                          <a:solidFill>
                            <a:srgbClr val="000000"/>
                          </a:solidFill>
                          <a:effectLst/>
                        </a:rPr>
                        <a:t>USD 6 654 790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ZA" sz="1400">
                          <a:solidFill>
                            <a:srgbClr val="000000"/>
                          </a:solidFill>
                          <a:effectLst/>
                        </a:rPr>
                        <a:t>22%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ZA" sz="1400">
                          <a:solidFill>
                            <a:srgbClr val="000000"/>
                          </a:solidFill>
                          <a:effectLst/>
                        </a:rPr>
                        <a:t>47%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extLst>
                  <a:ext uri="{0D108BD9-81ED-4DB2-BD59-A6C34878D82A}">
                    <a16:rowId xmlns:a16="http://schemas.microsoft.com/office/drawing/2014/main" val="1203712284"/>
                  </a:ext>
                </a:extLst>
              </a:tr>
              <a:tr h="247346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ZA" sz="1400">
                          <a:solidFill>
                            <a:srgbClr val="000000"/>
                          </a:solidFill>
                          <a:effectLst/>
                        </a:rPr>
                        <a:t>Professional equipment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ZA" sz="1400">
                          <a:solidFill>
                            <a:srgbClr val="000000"/>
                          </a:solidFill>
                          <a:effectLst/>
                        </a:rPr>
                        <a:t>USD 316 178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ZA" sz="1400">
                          <a:solidFill>
                            <a:srgbClr val="000000"/>
                          </a:solidFill>
                          <a:effectLst/>
                        </a:rPr>
                        <a:t>USD 15 802 588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ZA" sz="1400">
                          <a:solidFill>
                            <a:srgbClr val="000000"/>
                          </a:solidFill>
                          <a:effectLst/>
                        </a:rPr>
                        <a:t>2%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ZA" sz="1400">
                          <a:solidFill>
                            <a:srgbClr val="000000"/>
                          </a:solidFill>
                          <a:effectLst/>
                        </a:rPr>
                        <a:t>73%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extLst>
                  <a:ext uri="{0D108BD9-81ED-4DB2-BD59-A6C34878D82A}">
                    <a16:rowId xmlns:a16="http://schemas.microsoft.com/office/drawing/2014/main" val="749928338"/>
                  </a:ext>
                </a:extLst>
              </a:tr>
              <a:tr h="247346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ZA" sz="1400">
                          <a:solidFill>
                            <a:srgbClr val="000000"/>
                          </a:solidFill>
                          <a:effectLst/>
                        </a:rPr>
                        <a:t>Other manufacturing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ZA" sz="1400" dirty="0">
                          <a:solidFill>
                            <a:srgbClr val="000000"/>
                          </a:solidFill>
                          <a:effectLst/>
                        </a:rPr>
                        <a:t>USD 241 040</a:t>
                      </a:r>
                      <a:endParaRPr lang="en-ZA" sz="1400" dirty="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ZA" sz="1400">
                          <a:solidFill>
                            <a:srgbClr val="000000"/>
                          </a:solidFill>
                          <a:effectLst/>
                        </a:rPr>
                        <a:t>USD 4 545 094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ZA" sz="1400">
                          <a:solidFill>
                            <a:srgbClr val="000000"/>
                          </a:solidFill>
                          <a:effectLst/>
                        </a:rPr>
                        <a:t>5%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ZA" sz="1400">
                          <a:solidFill>
                            <a:srgbClr val="000000"/>
                          </a:solidFill>
                          <a:effectLst/>
                        </a:rPr>
                        <a:t>14%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extLst>
                  <a:ext uri="{0D108BD9-81ED-4DB2-BD59-A6C34878D82A}">
                    <a16:rowId xmlns:a16="http://schemas.microsoft.com/office/drawing/2014/main" val="565589917"/>
                  </a:ext>
                </a:extLst>
              </a:tr>
              <a:tr h="247346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ZA" sz="1400">
                          <a:solidFill>
                            <a:srgbClr val="000000"/>
                          </a:solidFill>
                          <a:effectLst/>
                        </a:rPr>
                        <a:t>Glass &amp; Mineral Products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ZA" sz="1400">
                          <a:solidFill>
                            <a:srgbClr val="000000"/>
                          </a:solidFill>
                          <a:effectLst/>
                        </a:rPr>
                        <a:t>USD 144 041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ZA" sz="1400">
                          <a:solidFill>
                            <a:srgbClr val="000000"/>
                          </a:solidFill>
                          <a:effectLst/>
                        </a:rPr>
                        <a:t>USD 1 483 035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ZA" sz="1400">
                          <a:solidFill>
                            <a:srgbClr val="000000"/>
                          </a:solidFill>
                          <a:effectLst/>
                        </a:rPr>
                        <a:t>9%</a:t>
                      </a:r>
                      <a:endParaRPr lang="en-ZA" sz="140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ZA" sz="1400" dirty="0">
                          <a:solidFill>
                            <a:srgbClr val="000000"/>
                          </a:solidFill>
                          <a:effectLst/>
                        </a:rPr>
                        <a:t>17%</a:t>
                      </a:r>
                      <a:endParaRPr lang="en-ZA" sz="1400" dirty="0">
                        <a:effectLst/>
                        <a:latin typeface="Roboto" panose="02000000000000000000" pitchFamily="2" charset="0"/>
                        <a:ea typeface="Times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113" marR="63113" marT="0" marB="0" anchor="ctr"/>
                </a:tc>
                <a:extLst>
                  <a:ext uri="{0D108BD9-81ED-4DB2-BD59-A6C34878D82A}">
                    <a16:rowId xmlns:a16="http://schemas.microsoft.com/office/drawing/2014/main" val="1665465625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6C21B886-9190-8C90-D868-6F457F0A5EAC}"/>
              </a:ext>
            </a:extLst>
          </p:cNvPr>
          <p:cNvSpPr txBox="1"/>
          <p:nvPr/>
        </p:nvSpPr>
        <p:spPr>
          <a:xfrm>
            <a:off x="1069675" y="6297283"/>
            <a:ext cx="6572184" cy="369332"/>
          </a:xfrm>
          <a:prstGeom prst="rect">
            <a:avLst/>
          </a:prstGeom>
          <a:solidFill>
            <a:schemeClr val="tx2"/>
          </a:solidFill>
        </p:spPr>
        <p:txBody>
          <a:bodyPr wrap="none" rtlCol="0">
            <a:spAutoFit/>
          </a:bodyPr>
          <a:lstStyle/>
          <a:p>
            <a:r>
              <a:rPr lang="en-ZA" dirty="0">
                <a:solidFill>
                  <a:schemeClr val="bg1"/>
                </a:solidFill>
              </a:rPr>
              <a:t>There are opportunities to expand South Africa’s utilisation of AGOA</a:t>
            </a:r>
          </a:p>
        </p:txBody>
      </p:sp>
    </p:spTree>
    <p:extLst>
      <p:ext uri="{BB962C8B-B14F-4D97-AF65-F5344CB8AC3E}">
        <p14:creationId xmlns:p14="http://schemas.microsoft.com/office/powerpoint/2010/main" val="35385211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80034-B138-0DB0-6D4B-10C3A1B08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AGOA Risks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94C9F6-57A5-F067-BB41-102CC03FB9D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ZA" dirty="0"/>
              <a:t>Increasingly aligned to trade or political requirements to stay in (e.g. SA out of cycle review or Eswatini) – a process that can be mis-used / subject to lobbies </a:t>
            </a:r>
          </a:p>
          <a:p>
            <a:r>
              <a:rPr lang="en-ZA" dirty="0"/>
              <a:t>Not an FTA so ad-hoc negotiating mechanisms (incl. hearings in congress)</a:t>
            </a:r>
          </a:p>
          <a:p>
            <a:r>
              <a:rPr lang="en-ZA" dirty="0"/>
              <a:t>South Africa is a significant beneficiary of AGOA – less so for other African countries, esp. non-oil (SA half of non-petroleum manufactured exports under AGOA)</a:t>
            </a:r>
          </a:p>
          <a:p>
            <a:r>
              <a:rPr lang="en-ZA" dirty="0"/>
              <a:t>Five countries make up over 80% of exports under AGOA (SA (mix), Nigeria (oil), Ghana (mix), Angola (oil) &amp; Kenya(</a:t>
            </a:r>
            <a:r>
              <a:rPr lang="en-ZA" dirty="0" err="1"/>
              <a:t>agric&amp;manuf</a:t>
            </a:r>
            <a:r>
              <a:rPr lang="en-ZA" dirty="0"/>
              <a:t>))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6D7097-FA4E-66BD-4C65-6596B5CEFB3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ZA" dirty="0"/>
              <a:t>Without AGOA preferences will our manufactured exports be as competitive in USA market?</a:t>
            </a:r>
          </a:p>
          <a:p>
            <a:r>
              <a:rPr lang="en-ZA" dirty="0"/>
              <a:t>Despite AGOA, majority of SA exports still commodities (PGMs, diamonds, gold)</a:t>
            </a:r>
          </a:p>
        </p:txBody>
      </p:sp>
    </p:spTree>
    <p:extLst>
      <p:ext uri="{BB962C8B-B14F-4D97-AF65-F5344CB8AC3E}">
        <p14:creationId xmlns:p14="http://schemas.microsoft.com/office/powerpoint/2010/main" val="22141673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60F28-B94F-9454-E70B-86D787F28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AGOA opportunities?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E5AE89-0CFA-C4FE-0E98-32440C3DF64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ZA" sz="2400" dirty="0"/>
              <a:t>A longer extension would see benefits in investing in developing exports to the USA</a:t>
            </a:r>
          </a:p>
          <a:p>
            <a:r>
              <a:rPr lang="en-ZA" sz="2400" dirty="0"/>
              <a:t>Investment by US firms into African countries to align with AGOA</a:t>
            </a:r>
          </a:p>
          <a:p>
            <a:r>
              <a:rPr lang="en-ZA" sz="2400" dirty="0"/>
              <a:t>Regional opportunities to grow exports (also regional growth is good for neighbours) + RVCs - can the four anchor markets support regional growth through AGOA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E30B39-0EE5-E6A3-3935-513AE6E9EC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241358" cy="4665428"/>
          </a:xfrm>
        </p:spPr>
        <p:txBody>
          <a:bodyPr>
            <a:normAutofit fontScale="92500" lnSpcReduction="20000"/>
          </a:bodyPr>
          <a:lstStyle/>
          <a:p>
            <a:r>
              <a:rPr lang="en-ZA" sz="2400" dirty="0"/>
              <a:t>Tariff lines under AGOA are an opportunity to export increasingly complex / value add goods (AGOA provides space to support beneficiation &amp; diversification of exports). But requires improved support measures …</a:t>
            </a:r>
          </a:p>
          <a:p>
            <a:r>
              <a:rPr lang="en-ZA" sz="2400" dirty="0"/>
              <a:t>Clear benefits to USA from AGOA – jobs created, new investment opportunities, access to critical minerals and growth in trade in services. These will grow with AGOAs continuation and strong bilaterial trade relations.</a:t>
            </a:r>
          </a:p>
        </p:txBody>
      </p:sp>
    </p:spTree>
    <p:extLst>
      <p:ext uri="{BB962C8B-B14F-4D97-AF65-F5344CB8AC3E}">
        <p14:creationId xmlns:p14="http://schemas.microsoft.com/office/powerpoint/2010/main" val="3114085346"/>
      </p:ext>
    </p:extLst>
  </p:cSld>
  <p:clrMapOvr>
    <a:masterClrMapping/>
  </p:clrMapOvr>
</p:sld>
</file>

<file path=ppt/theme/theme1.xml><?xml version="1.0" encoding="utf-8"?>
<a:theme xmlns:a="http://schemas.openxmlformats.org/drawingml/2006/main" name="TIP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7671C717-EBA4-48D9-B729-3447F2EED03A}" vid="{CEB3CCAD-C12F-48E5-9C44-EE45D26F685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TIPS presentation NM</Template>
  <TotalTime>2019</TotalTime>
  <Words>1232</Words>
  <Application>Microsoft Office PowerPoint</Application>
  <PresentationFormat>On-screen Show (4:3)</PresentationFormat>
  <Paragraphs>150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Aptos</vt:lpstr>
      <vt:lpstr>Arial</vt:lpstr>
      <vt:lpstr>Calibri</vt:lpstr>
      <vt:lpstr>Cambria</vt:lpstr>
      <vt:lpstr>Cambria Math</vt:lpstr>
      <vt:lpstr>Roboto</vt:lpstr>
      <vt:lpstr>Wingdings</vt:lpstr>
      <vt:lpstr>TIPS</vt:lpstr>
      <vt:lpstr>South Africa in AGOA: Impact and Renewal</vt:lpstr>
      <vt:lpstr>Overview</vt:lpstr>
      <vt:lpstr>OVERALL TREND</vt:lpstr>
      <vt:lpstr>TARIFF BENEFIT</vt:lpstr>
      <vt:lpstr>COMPETITIVENESS BENEFIT</vt:lpstr>
      <vt:lpstr>Jobs impact</vt:lpstr>
      <vt:lpstr>Utilisation of AGOA</vt:lpstr>
      <vt:lpstr>AGOA Risks</vt:lpstr>
      <vt:lpstr>AGOA opportunities?</vt:lpstr>
      <vt:lpstr>Conclusions</vt:lpstr>
      <vt:lpstr>Thank you  - full paper available on TIPS Website www.tips.org.za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Saul Levin</dc:creator>
  <cp:lastModifiedBy>Saul Levin</cp:lastModifiedBy>
  <cp:revision>32</cp:revision>
  <dcterms:created xsi:type="dcterms:W3CDTF">2024-06-24T08:42:36Z</dcterms:created>
  <dcterms:modified xsi:type="dcterms:W3CDTF">2024-06-26T05:32:25Z</dcterms:modified>
</cp:coreProperties>
</file>